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68"/>
  </p:notesMasterIdLst>
  <p:sldIdLst>
    <p:sldId id="256" r:id="rId2"/>
    <p:sldId id="257" r:id="rId3"/>
    <p:sldId id="258" r:id="rId4"/>
    <p:sldId id="259" r:id="rId5"/>
    <p:sldId id="260" r:id="rId6"/>
    <p:sldId id="261" r:id="rId7"/>
    <p:sldId id="262" r:id="rId8"/>
    <p:sldId id="456" r:id="rId9"/>
    <p:sldId id="264" r:id="rId10"/>
    <p:sldId id="265" r:id="rId11"/>
    <p:sldId id="266" r:id="rId12"/>
    <p:sldId id="267" r:id="rId13"/>
    <p:sldId id="270" r:id="rId14"/>
    <p:sldId id="271" r:id="rId15"/>
    <p:sldId id="460" r:id="rId16"/>
    <p:sldId id="461" r:id="rId17"/>
    <p:sldId id="272" r:id="rId18"/>
    <p:sldId id="462" r:id="rId19"/>
    <p:sldId id="275" r:id="rId20"/>
    <p:sldId id="276" r:id="rId21"/>
    <p:sldId id="277" r:id="rId22"/>
    <p:sldId id="278" r:id="rId23"/>
    <p:sldId id="279" r:id="rId24"/>
    <p:sldId id="455" r:id="rId25"/>
    <p:sldId id="281" r:id="rId26"/>
    <p:sldId id="463" r:id="rId27"/>
    <p:sldId id="283" r:id="rId28"/>
    <p:sldId id="282" r:id="rId29"/>
    <p:sldId id="284" r:id="rId30"/>
    <p:sldId id="305" r:id="rId31"/>
    <p:sldId id="306" r:id="rId32"/>
    <p:sldId id="307" r:id="rId33"/>
    <p:sldId id="308" r:id="rId34"/>
    <p:sldId id="309" r:id="rId35"/>
    <p:sldId id="310" r:id="rId36"/>
    <p:sldId id="312" r:id="rId37"/>
    <p:sldId id="313" r:id="rId38"/>
    <p:sldId id="314" r:id="rId39"/>
    <p:sldId id="315" r:id="rId40"/>
    <p:sldId id="316" r:id="rId41"/>
    <p:sldId id="317" r:id="rId42"/>
    <p:sldId id="318" r:id="rId43"/>
    <p:sldId id="465" r:id="rId44"/>
    <p:sldId id="471" r:id="rId45"/>
    <p:sldId id="302" r:id="rId46"/>
    <p:sldId id="285" r:id="rId47"/>
    <p:sldId id="286" r:id="rId48"/>
    <p:sldId id="288" r:id="rId49"/>
    <p:sldId id="289" r:id="rId50"/>
    <p:sldId id="292" r:id="rId51"/>
    <p:sldId id="468" r:id="rId52"/>
    <p:sldId id="469" r:id="rId53"/>
    <p:sldId id="470" r:id="rId54"/>
    <p:sldId id="319" r:id="rId55"/>
    <p:sldId id="320" r:id="rId56"/>
    <p:sldId id="321" r:id="rId57"/>
    <p:sldId id="322" r:id="rId58"/>
    <p:sldId id="323" r:id="rId59"/>
    <p:sldId id="324" r:id="rId60"/>
    <p:sldId id="347" r:id="rId61"/>
    <p:sldId id="348" r:id="rId62"/>
    <p:sldId id="349" r:id="rId63"/>
    <p:sldId id="350" r:id="rId64"/>
    <p:sldId id="351" r:id="rId65"/>
    <p:sldId id="352" r:id="rId66"/>
    <p:sldId id="353" r:id="rId67"/>
  </p:sldIdLst>
  <p:sldSz cx="12192000" cy="6858000"/>
  <p:notesSz cx="6858000" cy="9144000"/>
  <p:embeddedFontLst>
    <p:embeddedFont>
      <p:font typeface="Corbel" panose="020B0503020204020204" pitchFamily="34"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12" roundtripDataSignature="AMtx7miqKIoXMQrHqCJIqCCMdzB6CKxs3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87"/>
    <p:restoredTop sz="78799"/>
  </p:normalViewPr>
  <p:slideViewPr>
    <p:cSldViewPr snapToGrid="0" snapToObjects="1">
      <p:cViewPr varScale="1">
        <p:scale>
          <a:sx n="70" d="100"/>
          <a:sy n="70" d="100"/>
        </p:scale>
        <p:origin x="110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112" Type="http://customschemas.google.com/relationships/presentationmetadata" Target="meta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115"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1.fntdata"/><Relationship Id="rId113"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07" name="Google Shape;10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p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03" name="Google Shape;203;p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p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10" name="Google Shape;210;p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Google Shape;228;p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29" name="Google Shape;229;p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35" name="Google Shape;235;p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001332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p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10" name="Google Shape;210;p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16</a:t>
            </a:fld>
            <a:endParaRPr/>
          </a:p>
        </p:txBody>
      </p:sp>
    </p:spTree>
    <p:extLst>
      <p:ext uri="{BB962C8B-B14F-4D97-AF65-F5344CB8AC3E}">
        <p14:creationId xmlns:p14="http://schemas.microsoft.com/office/powerpoint/2010/main" val="42839357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 name="Google Shape;243;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44" name="Google Shape;244;p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p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10" name="Google Shape;210;p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18</a:t>
            </a:fld>
            <a:endParaRPr/>
          </a:p>
        </p:txBody>
      </p:sp>
    </p:spTree>
    <p:extLst>
      <p:ext uri="{BB962C8B-B14F-4D97-AF65-F5344CB8AC3E}">
        <p14:creationId xmlns:p14="http://schemas.microsoft.com/office/powerpoint/2010/main" val="2729185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 name="Google Shape;265;p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66" name="Google Shape;266;p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 name="Google Shape;272;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73" name="Google Shape;273;p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13" name="Google Shape;113;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79" name="Google Shape;27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 name="Google Shape;286;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 name="Google Shape;293;p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94" name="Google Shape;294;p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7" name="Google Shape;307;p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08" name="Google Shape;308;p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25</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7" name="Google Shape;307;p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08" name="Google Shape;308;p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26</a:t>
            </a:fld>
            <a:endParaRPr/>
          </a:p>
        </p:txBody>
      </p:sp>
    </p:spTree>
    <p:extLst>
      <p:ext uri="{BB962C8B-B14F-4D97-AF65-F5344CB8AC3E}">
        <p14:creationId xmlns:p14="http://schemas.microsoft.com/office/powerpoint/2010/main" val="34719033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p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15" name="Google Shape;315;p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28</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8" name="Google Shape;328;p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29" name="Google Shape;329;p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29</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7" name="Google Shape;477;p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78" name="Google Shape;478;p5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30</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4" name="Google Shape;484;p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85" name="Google Shape;485;p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31</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p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94" name="Google Shape;494;p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32</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4" name="Google Shape;504;p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505" name="Google Shape;505;p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33</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7" name="Google Shape;517;p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518" name="Google Shape;518;p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34</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7" name="Google Shape;527;p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528" name="Google Shape;528;p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35</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4" name="Google Shape;544;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9" name="Google Shape;549;p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550" name="Google Shape;550;p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37</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6" name="Google Shape;556;p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557" name="Google Shape;557;p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38</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3" name="Google Shape;563;p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564" name="Google Shape;564;p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39</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0" name="Google Shape;570;p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571" name="Google Shape;571;p6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40</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7" name="Google Shape;577;p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578" name="Google Shape;578;p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41</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 name="Google Shape;12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3" name="Google Shape;583;p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584" name="Google Shape;584;p6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42</a:t>
            </a:fld>
            <a:endParaRPr/>
          </a:p>
        </p:txBody>
      </p:sp>
    </p:spTree>
    <p:extLst>
      <p:ext uri="{BB962C8B-B14F-4D97-AF65-F5344CB8AC3E}">
        <p14:creationId xmlns:p14="http://schemas.microsoft.com/office/powerpoint/2010/main" val="25370182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3" name="Google Shape;583;p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584" name="Google Shape;584;p6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43</a:t>
            </a:fld>
            <a:endParaRPr/>
          </a:p>
        </p:txBody>
      </p:sp>
    </p:spTree>
    <p:extLst>
      <p:ext uri="{BB962C8B-B14F-4D97-AF65-F5344CB8AC3E}">
        <p14:creationId xmlns:p14="http://schemas.microsoft.com/office/powerpoint/2010/main" val="32839963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3" name="Google Shape;583;p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584" name="Google Shape;584;p6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44</a:t>
            </a:fld>
            <a:endParaRPr/>
          </a:p>
        </p:txBody>
      </p:sp>
    </p:spTree>
    <p:extLst>
      <p:ext uri="{BB962C8B-B14F-4D97-AF65-F5344CB8AC3E}">
        <p14:creationId xmlns:p14="http://schemas.microsoft.com/office/powerpoint/2010/main" val="23961466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19119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5" name="Google Shape;335;p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36" name="Google Shape;336;p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46</a:t>
            </a:fld>
            <a:endParaRPr/>
          </a:p>
        </p:txBody>
      </p:sp>
    </p:spTree>
    <p:extLst>
      <p:ext uri="{BB962C8B-B14F-4D97-AF65-F5344CB8AC3E}">
        <p14:creationId xmlns:p14="http://schemas.microsoft.com/office/powerpoint/2010/main" val="20598242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lnSpc>
                <a:spcPct val="90000"/>
              </a:lnSpc>
              <a:spcBef>
                <a:spcPts val="480"/>
              </a:spcBef>
              <a:spcAft>
                <a:spcPts val="0"/>
              </a:spcAft>
              <a:buSzPts val="2400"/>
              <a:buNone/>
            </a:pPr>
            <a:r>
              <a:rPr lang="en-US" sz="1200" b="1">
                <a:solidFill>
                  <a:schemeClr val="dk2"/>
                </a:solidFill>
              </a:rPr>
              <a:t>Novice</a:t>
            </a:r>
            <a:r>
              <a:rPr lang="en-US" sz="1200"/>
              <a:t>: someone who doesn’t even know what questions to ask.</a:t>
            </a:r>
          </a:p>
          <a:p>
            <a:pPr marL="0" lvl="0" indent="0" algn="l" rtl="0">
              <a:lnSpc>
                <a:spcPct val="90000"/>
              </a:lnSpc>
              <a:spcBef>
                <a:spcPts val="600"/>
              </a:spcBef>
              <a:spcAft>
                <a:spcPts val="0"/>
              </a:spcAft>
              <a:buSzPts val="2400"/>
              <a:buNone/>
            </a:pPr>
            <a:r>
              <a:rPr lang="en-US" sz="1200" b="1">
                <a:solidFill>
                  <a:schemeClr val="dk2"/>
                </a:solidFill>
              </a:rPr>
              <a:t>Competent practitioner</a:t>
            </a:r>
            <a:r>
              <a:rPr lang="en-US" sz="1200"/>
              <a:t>: someone who has enough understanding for everyday purposes. They won’t know all the details of how something works and their understanding may not be entirely accurate, but it is sufficient for completing normal tasks with normal effort under normal circumstances.</a:t>
            </a:r>
          </a:p>
          <a:p>
            <a:pPr marL="0" lvl="0" indent="0" algn="l" rtl="0">
              <a:lnSpc>
                <a:spcPct val="90000"/>
              </a:lnSpc>
              <a:spcBef>
                <a:spcPts val="600"/>
              </a:spcBef>
              <a:spcAft>
                <a:spcPts val="0"/>
              </a:spcAft>
              <a:buClr>
                <a:schemeClr val="dk1"/>
              </a:buClr>
              <a:buSzPts val="1100"/>
              <a:buFont typeface="Arial"/>
              <a:buNone/>
            </a:pPr>
            <a:r>
              <a:rPr lang="en-US" sz="1200" b="1">
                <a:solidFill>
                  <a:schemeClr val="dk2"/>
                </a:solidFill>
              </a:rPr>
              <a:t>Expert</a:t>
            </a:r>
            <a:r>
              <a:rPr lang="en-US" sz="1200"/>
              <a:t>: someone who can easily handle situations that are out of the ordinary.</a:t>
            </a:r>
          </a:p>
          <a:p>
            <a:pPr marL="0" lvl="0" indent="0" algn="l" rtl="0">
              <a:spcBef>
                <a:spcPts val="0"/>
              </a:spcBef>
              <a:spcAft>
                <a:spcPts val="0"/>
              </a:spcAft>
              <a:buNone/>
            </a:pPr>
            <a:endParaRPr/>
          </a:p>
        </p:txBody>
      </p:sp>
      <p:sp>
        <p:nvSpPr>
          <p:cNvPr id="341" name="Google Shape;341;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86313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4" name="Google Shape;354;p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55" name="Google Shape;355;p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48</a:t>
            </a:fld>
            <a:endParaRPr/>
          </a:p>
        </p:txBody>
      </p:sp>
    </p:spTree>
    <p:extLst>
      <p:ext uri="{BB962C8B-B14F-4D97-AF65-F5344CB8AC3E}">
        <p14:creationId xmlns:p14="http://schemas.microsoft.com/office/powerpoint/2010/main" val="6562348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p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65" name="Google Shape;365;p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49</a:t>
            </a:fld>
            <a:endParaRPr/>
          </a:p>
        </p:txBody>
      </p:sp>
    </p:spTree>
    <p:extLst>
      <p:ext uri="{BB962C8B-B14F-4D97-AF65-F5344CB8AC3E}">
        <p14:creationId xmlns:p14="http://schemas.microsoft.com/office/powerpoint/2010/main" val="16521812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p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88" name="Google Shape;388;p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50</a:t>
            </a:fld>
            <a:endParaRPr/>
          </a:p>
        </p:txBody>
      </p:sp>
    </p:spTree>
    <p:extLst>
      <p:ext uri="{BB962C8B-B14F-4D97-AF65-F5344CB8AC3E}">
        <p14:creationId xmlns:p14="http://schemas.microsoft.com/office/powerpoint/2010/main" val="5463734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p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88" name="Google Shape;388;p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51</a:t>
            </a:fld>
            <a:endParaRPr/>
          </a:p>
        </p:txBody>
      </p:sp>
    </p:spTree>
    <p:extLst>
      <p:ext uri="{BB962C8B-B14F-4D97-AF65-F5344CB8AC3E}">
        <p14:creationId xmlns:p14="http://schemas.microsoft.com/office/powerpoint/2010/main" val="3568141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Google Shape;13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p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64" name="Google Shape;464;p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52</a:t>
            </a:fld>
            <a:endParaRPr/>
          </a:p>
        </p:txBody>
      </p:sp>
    </p:spTree>
    <p:extLst>
      <p:ext uri="{BB962C8B-B14F-4D97-AF65-F5344CB8AC3E}">
        <p14:creationId xmlns:p14="http://schemas.microsoft.com/office/powerpoint/2010/main" val="15476437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3" name="Google Shape;583;p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584" name="Google Shape;584;p6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53</a:t>
            </a:fld>
            <a:endParaRPr/>
          </a:p>
        </p:txBody>
      </p:sp>
    </p:spTree>
    <p:extLst>
      <p:ext uri="{BB962C8B-B14F-4D97-AF65-F5344CB8AC3E}">
        <p14:creationId xmlns:p14="http://schemas.microsoft.com/office/powerpoint/2010/main" val="8821644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0" name="Google Shape;590;p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1">
                <a:solidFill>
                  <a:schemeClr val="dk2"/>
                </a:solidFill>
                <a:latin typeface="Corbel"/>
                <a:ea typeface="Corbel"/>
                <a:cs typeface="Corbel"/>
                <a:sym typeface="Corbel"/>
              </a:rPr>
              <a:t>Germane cognitive load</a:t>
            </a:r>
            <a:r>
              <a:rPr lang="en-US" sz="1200">
                <a:solidFill>
                  <a:schemeClr val="dk1"/>
                </a:solidFill>
                <a:latin typeface="Corbel"/>
                <a:ea typeface="Corbel"/>
                <a:cs typeface="Corbel"/>
                <a:sym typeface="Corbel"/>
              </a:rPr>
              <a:t> refers to the work put into creating a permanent store of knowledge, or a schema. It is the (desirable) mental effort required to create linkages between new information and old (which is one of the things that distinguishes learning from memorization)</a:t>
            </a:r>
          </a:p>
          <a:p>
            <a:pPr marL="0" lvl="0" indent="0" algn="l" rtl="0">
              <a:spcBef>
                <a:spcPts val="0"/>
              </a:spcBef>
              <a:spcAft>
                <a:spcPts val="0"/>
              </a:spcAft>
              <a:buClr>
                <a:schemeClr val="dk1"/>
              </a:buClr>
              <a:buSzPts val="1200"/>
              <a:buFont typeface="Calibri"/>
              <a:buNone/>
            </a:pPr>
            <a:endParaRPr/>
          </a:p>
        </p:txBody>
      </p:sp>
      <p:sp>
        <p:nvSpPr>
          <p:cNvPr id="591" name="Google Shape;591;p6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54</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6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7" name="Google Shape;597;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7de313894f_0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4" name="Google Shape;604;g7de313894f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7de313894f_0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0" name="Google Shape;610;g7de313894f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7" name="Google Shape;617;p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618" name="Google Shape;618;p6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58</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624" name="Google Shape;624;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1" name="Google Shape;771;p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772" name="Google Shape;772;p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60</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8" name="Google Shape;778;p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779" name="Google Shape;779;p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61</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 name="Google Shape;14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5" name="Google Shape;785;p9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786" name="Google Shape;786;p9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62</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p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2" name="Google Shape;792;p9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793" name="Google Shape;793;p9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63</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p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9" name="Google Shape;799;p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800" name="Google Shape;800;p9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64</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6" name="Google Shape;806;p9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807" name="Google Shape;807;p9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65</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3" name="Google Shape;813;p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814" name="Google Shape;814;p9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66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83" name="Google Shape;18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p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91" name="Google Shape;191;p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ELIXIR-thank-you">
  <p:cSld name="1_ELIXIR-thank-you">
    <p:spTree>
      <p:nvGrpSpPr>
        <p:cNvPr id="1" name="Shape 15"/>
        <p:cNvGrpSpPr/>
        <p:nvPr/>
      </p:nvGrpSpPr>
      <p:grpSpPr>
        <a:xfrm>
          <a:off x="0" y="0"/>
          <a:ext cx="0" cy="0"/>
          <a:chOff x="0" y="0"/>
          <a:chExt cx="0" cy="0"/>
        </a:xfrm>
      </p:grpSpPr>
      <p:pic>
        <p:nvPicPr>
          <p:cNvPr id="16" name="Google Shape;16;p98" descr="elixir_helix_200_2.eps"/>
          <p:cNvPicPr preferRelativeResize="0"/>
          <p:nvPr/>
        </p:nvPicPr>
        <p:blipFill rotWithShape="1">
          <a:blip r:embed="rId2">
            <a:alphaModFix/>
          </a:blip>
          <a:srcRect/>
          <a:stretch/>
        </p:blipFill>
        <p:spPr>
          <a:xfrm>
            <a:off x="-48682" y="-26988"/>
            <a:ext cx="12240684" cy="6186488"/>
          </a:xfrm>
          <a:prstGeom prst="rect">
            <a:avLst/>
          </a:prstGeom>
          <a:noFill/>
          <a:ln>
            <a:noFill/>
          </a:ln>
        </p:spPr>
      </p:pic>
      <p:pic>
        <p:nvPicPr>
          <p:cNvPr id="17" name="Google Shape;17;p98" descr="Excelerate_whitebackground.png"/>
          <p:cNvPicPr preferRelativeResize="0"/>
          <p:nvPr/>
        </p:nvPicPr>
        <p:blipFill rotWithShape="1">
          <a:blip r:embed="rId3">
            <a:alphaModFix/>
          </a:blip>
          <a:srcRect/>
          <a:stretch/>
        </p:blipFill>
        <p:spPr>
          <a:xfrm>
            <a:off x="2070873" y="5374689"/>
            <a:ext cx="2425174" cy="897883"/>
          </a:xfrm>
          <a:prstGeom prst="rect">
            <a:avLst/>
          </a:prstGeom>
          <a:noFill/>
          <a:ln>
            <a:noFill/>
          </a:ln>
        </p:spPr>
      </p:pic>
      <p:pic>
        <p:nvPicPr>
          <p:cNvPr id="18" name="Google Shape;18;p98"/>
          <p:cNvPicPr preferRelativeResize="0"/>
          <p:nvPr/>
        </p:nvPicPr>
        <p:blipFill rotWithShape="1">
          <a:blip r:embed="rId4">
            <a:alphaModFix/>
          </a:blip>
          <a:srcRect/>
          <a:stretch/>
        </p:blipFill>
        <p:spPr>
          <a:xfrm>
            <a:off x="360951" y="5398563"/>
            <a:ext cx="1368383" cy="874009"/>
          </a:xfrm>
          <a:prstGeom prst="rect">
            <a:avLst/>
          </a:prstGeom>
          <a:noFill/>
          <a:ln>
            <a:noFill/>
          </a:ln>
        </p:spPr>
      </p:pic>
      <p:sp>
        <p:nvSpPr>
          <p:cNvPr id="19" name="Google Shape;19;p98"/>
          <p:cNvSpPr/>
          <p:nvPr/>
        </p:nvSpPr>
        <p:spPr>
          <a:xfrm>
            <a:off x="276727" y="6336051"/>
            <a:ext cx="5062451"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7F7F7F"/>
              </a:buClr>
              <a:buSzPts val="1000"/>
              <a:buFont typeface="Arial"/>
              <a:buNone/>
            </a:pPr>
            <a:r>
              <a:rPr lang="en-US" sz="1000" b="0" i="0" u="none" strike="noStrike" cap="none">
                <a:solidFill>
                  <a:srgbClr val="7F7F7F"/>
                </a:solidFill>
                <a:latin typeface="Arial"/>
                <a:ea typeface="Arial"/>
                <a:cs typeface="Arial"/>
                <a:sym typeface="Arial"/>
              </a:rPr>
              <a:t>ELIXIR-EXCELERATE is funded by the European Commission within the Research Infrastructures programme of Horizon 2020, grant agreement number 676559.</a:t>
            </a:r>
            <a:endParaRPr sz="1800" b="0" i="0" u="none" strike="noStrike" cap="none">
              <a:solidFill>
                <a:schemeClr val="dk1"/>
              </a:solidFill>
              <a:latin typeface="Calibri"/>
              <a:ea typeface="Calibri"/>
              <a:cs typeface="Calibri"/>
              <a:sym typeface="Calibri"/>
            </a:endParaRPr>
          </a:p>
        </p:txBody>
      </p:sp>
      <p:sp>
        <p:nvSpPr>
          <p:cNvPr id="20" name="Google Shape;20;p98"/>
          <p:cNvSpPr txBox="1">
            <a:spLocks noGrp="1"/>
          </p:cNvSpPr>
          <p:nvPr>
            <p:ph type="ctrTitle"/>
          </p:nvPr>
        </p:nvSpPr>
        <p:spPr>
          <a:xfrm>
            <a:off x="1453286" y="3356993"/>
            <a:ext cx="10363200" cy="864096"/>
          </a:xfrm>
          <a:prstGeom prst="rect">
            <a:avLst/>
          </a:prstGeom>
          <a:noFill/>
          <a:ln>
            <a:noFill/>
          </a:ln>
        </p:spPr>
        <p:txBody>
          <a:bodyPr spcFirstLastPara="1" wrap="square" lIns="0" tIns="0" rIns="0" bIns="0" anchor="t" anchorCtr="0">
            <a:normAutofit/>
          </a:bodyPr>
          <a:lstStyle>
            <a:lvl1pPr marR="0" lvl="0" algn="r">
              <a:lnSpc>
                <a:spcPct val="90000"/>
              </a:lnSpc>
              <a:spcBef>
                <a:spcPts val="0"/>
              </a:spcBef>
              <a:spcAft>
                <a:spcPts val="0"/>
              </a:spcAft>
              <a:buClr>
                <a:srgbClr val="003F41"/>
              </a:buClr>
              <a:buSzPts val="1400"/>
              <a:buFont typeface="Corbel"/>
              <a:buNone/>
              <a:defRPr sz="5000" b="1" i="0" u="none" strike="noStrike" cap="none">
                <a:solidFill>
                  <a:srgbClr val="003F41"/>
                </a:solidFill>
                <a:latin typeface="Corbel"/>
                <a:ea typeface="Corbel"/>
                <a:cs typeface="Corbel"/>
                <a:sym typeface="Corbel"/>
              </a:defRPr>
            </a:lvl1pPr>
            <a:lvl2pPr marR="0" lvl="1" algn="l">
              <a:spcBef>
                <a:spcPts val="0"/>
              </a:spcBef>
              <a:spcAft>
                <a:spcPts val="0"/>
              </a:spcAft>
              <a:buClr>
                <a:schemeClr val="accent1"/>
              </a:buClr>
              <a:buSzPts val="1400"/>
              <a:buFont typeface="Corbel"/>
              <a:buNone/>
              <a:defRPr sz="3200" b="0" i="0" u="none" strike="noStrike" cap="none">
                <a:solidFill>
                  <a:schemeClr val="accent1"/>
                </a:solidFill>
                <a:latin typeface="Corbel"/>
                <a:ea typeface="Corbel"/>
                <a:cs typeface="Corbel"/>
                <a:sym typeface="Corbel"/>
              </a:defRPr>
            </a:lvl2pPr>
            <a:lvl3pPr marR="0" lvl="2" algn="l">
              <a:spcBef>
                <a:spcPts val="0"/>
              </a:spcBef>
              <a:spcAft>
                <a:spcPts val="0"/>
              </a:spcAft>
              <a:buClr>
                <a:schemeClr val="accent1"/>
              </a:buClr>
              <a:buSzPts val="1400"/>
              <a:buFont typeface="Corbel"/>
              <a:buNone/>
              <a:defRPr sz="3200" b="0" i="0" u="none" strike="noStrike" cap="none">
                <a:solidFill>
                  <a:schemeClr val="accent1"/>
                </a:solidFill>
                <a:latin typeface="Corbel"/>
                <a:ea typeface="Corbel"/>
                <a:cs typeface="Corbel"/>
                <a:sym typeface="Corbel"/>
              </a:defRPr>
            </a:lvl3pPr>
            <a:lvl4pPr marR="0" lvl="3" algn="l">
              <a:spcBef>
                <a:spcPts val="0"/>
              </a:spcBef>
              <a:spcAft>
                <a:spcPts val="0"/>
              </a:spcAft>
              <a:buClr>
                <a:schemeClr val="accent1"/>
              </a:buClr>
              <a:buSzPts val="1400"/>
              <a:buFont typeface="Corbel"/>
              <a:buNone/>
              <a:defRPr sz="3200" b="0" i="0" u="none" strike="noStrike" cap="none">
                <a:solidFill>
                  <a:schemeClr val="accent1"/>
                </a:solidFill>
                <a:latin typeface="Corbel"/>
                <a:ea typeface="Corbel"/>
                <a:cs typeface="Corbel"/>
                <a:sym typeface="Corbel"/>
              </a:defRPr>
            </a:lvl4pPr>
            <a:lvl5pPr marR="0" lvl="4" algn="l">
              <a:spcBef>
                <a:spcPts val="0"/>
              </a:spcBef>
              <a:spcAft>
                <a:spcPts val="0"/>
              </a:spcAft>
              <a:buClr>
                <a:schemeClr val="accent1"/>
              </a:buClr>
              <a:buSzPts val="1400"/>
              <a:buFont typeface="Corbel"/>
              <a:buNone/>
              <a:defRPr sz="3200" b="0" i="0" u="none" strike="noStrike" cap="none">
                <a:solidFill>
                  <a:schemeClr val="accent1"/>
                </a:solidFill>
                <a:latin typeface="Corbel"/>
                <a:ea typeface="Corbel"/>
                <a:cs typeface="Corbel"/>
                <a:sym typeface="Corbel"/>
              </a:defRPr>
            </a:lvl5pPr>
            <a:lvl6pPr marR="0" lvl="5" algn="l">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6pPr>
            <a:lvl7pPr marR="0" lvl="6" algn="l">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7pPr>
            <a:lvl8pPr marR="0" lvl="7" algn="l">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8pPr>
            <a:lvl9pPr marR="0" lvl="8" algn="l">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0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0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88888"/>
                </a:solidFill>
              </a:defRPr>
            </a:lvl1pPr>
            <a:lvl2pPr marL="0" lvl="1" indent="0" algn="r">
              <a:spcBef>
                <a:spcPts val="0"/>
              </a:spcBef>
              <a:buNone/>
              <a:defRPr sz="1200">
                <a:solidFill>
                  <a:srgbClr val="888888"/>
                </a:solidFill>
              </a:defRPr>
            </a:lvl2pPr>
            <a:lvl3pPr marL="0" lvl="2" indent="0" algn="r">
              <a:spcBef>
                <a:spcPts val="0"/>
              </a:spcBef>
              <a:buNone/>
              <a:defRPr sz="1200">
                <a:solidFill>
                  <a:srgbClr val="888888"/>
                </a:solidFill>
              </a:defRPr>
            </a:lvl3pPr>
            <a:lvl4pPr marL="0" lvl="3" indent="0" algn="r">
              <a:spcBef>
                <a:spcPts val="0"/>
              </a:spcBef>
              <a:buNone/>
              <a:defRPr sz="1200">
                <a:solidFill>
                  <a:srgbClr val="888888"/>
                </a:solidFill>
              </a:defRPr>
            </a:lvl4pPr>
            <a:lvl5pPr marL="0" lvl="4" indent="0" algn="r">
              <a:spcBef>
                <a:spcPts val="0"/>
              </a:spcBef>
              <a:buNone/>
              <a:defRPr sz="1200">
                <a:solidFill>
                  <a:srgbClr val="888888"/>
                </a:solidFill>
              </a:defRPr>
            </a:lvl5pPr>
            <a:lvl6pPr marL="0" lvl="5" indent="0" algn="r">
              <a:spcBef>
                <a:spcPts val="0"/>
              </a:spcBef>
              <a:buNone/>
              <a:defRPr sz="1200">
                <a:solidFill>
                  <a:srgbClr val="888888"/>
                </a:solidFill>
              </a:defRPr>
            </a:lvl6pPr>
            <a:lvl7pPr marL="0" lvl="6" indent="0" algn="r">
              <a:spcBef>
                <a:spcPts val="0"/>
              </a:spcBef>
              <a:buNone/>
              <a:defRPr sz="1200">
                <a:solidFill>
                  <a:srgbClr val="888888"/>
                </a:solidFill>
              </a:defRPr>
            </a:lvl7pPr>
            <a:lvl8pPr marL="0" lvl="7" indent="0" algn="r">
              <a:spcBef>
                <a:spcPts val="0"/>
              </a:spcBef>
              <a:buNone/>
              <a:defRPr sz="1200">
                <a:solidFill>
                  <a:srgbClr val="888888"/>
                </a:solidFill>
              </a:defRPr>
            </a:lvl8pPr>
            <a:lvl9pPr marL="0" lvl="8" indent="0" algn="r">
              <a:spcBef>
                <a:spcPts val="0"/>
              </a:spcBef>
              <a:buNone/>
              <a:defRPr sz="1200">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5"/>
        <p:cNvGrpSpPr/>
        <p:nvPr/>
      </p:nvGrpSpPr>
      <p:grpSpPr>
        <a:xfrm>
          <a:off x="0" y="0"/>
          <a:ext cx="0" cy="0"/>
          <a:chOff x="0" y="0"/>
          <a:chExt cx="0" cy="0"/>
        </a:xfrm>
      </p:grpSpPr>
      <p:sp>
        <p:nvSpPr>
          <p:cNvPr id="76" name="Google Shape;76;p10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0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0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88888"/>
                </a:solidFill>
              </a:defRPr>
            </a:lvl1pPr>
            <a:lvl2pPr marL="0" lvl="1" indent="0" algn="r">
              <a:spcBef>
                <a:spcPts val="0"/>
              </a:spcBef>
              <a:buNone/>
              <a:defRPr sz="1200">
                <a:solidFill>
                  <a:srgbClr val="888888"/>
                </a:solidFill>
              </a:defRPr>
            </a:lvl2pPr>
            <a:lvl3pPr marL="0" lvl="2" indent="0" algn="r">
              <a:spcBef>
                <a:spcPts val="0"/>
              </a:spcBef>
              <a:buNone/>
              <a:defRPr sz="1200">
                <a:solidFill>
                  <a:srgbClr val="888888"/>
                </a:solidFill>
              </a:defRPr>
            </a:lvl3pPr>
            <a:lvl4pPr marL="0" lvl="3" indent="0" algn="r">
              <a:spcBef>
                <a:spcPts val="0"/>
              </a:spcBef>
              <a:buNone/>
              <a:defRPr sz="1200">
                <a:solidFill>
                  <a:srgbClr val="888888"/>
                </a:solidFill>
              </a:defRPr>
            </a:lvl4pPr>
            <a:lvl5pPr marL="0" lvl="4" indent="0" algn="r">
              <a:spcBef>
                <a:spcPts val="0"/>
              </a:spcBef>
              <a:buNone/>
              <a:defRPr sz="1200">
                <a:solidFill>
                  <a:srgbClr val="888888"/>
                </a:solidFill>
              </a:defRPr>
            </a:lvl5pPr>
            <a:lvl6pPr marL="0" lvl="5" indent="0" algn="r">
              <a:spcBef>
                <a:spcPts val="0"/>
              </a:spcBef>
              <a:buNone/>
              <a:defRPr sz="1200">
                <a:solidFill>
                  <a:srgbClr val="888888"/>
                </a:solidFill>
              </a:defRPr>
            </a:lvl6pPr>
            <a:lvl7pPr marL="0" lvl="6" indent="0" algn="r">
              <a:spcBef>
                <a:spcPts val="0"/>
              </a:spcBef>
              <a:buNone/>
              <a:defRPr sz="1200">
                <a:solidFill>
                  <a:srgbClr val="888888"/>
                </a:solidFill>
              </a:defRPr>
            </a:lvl7pPr>
            <a:lvl8pPr marL="0" lvl="7" indent="0" algn="r">
              <a:spcBef>
                <a:spcPts val="0"/>
              </a:spcBef>
              <a:buNone/>
              <a:defRPr sz="1200">
                <a:solidFill>
                  <a:srgbClr val="888888"/>
                </a:solidFill>
              </a:defRPr>
            </a:lvl8pPr>
            <a:lvl9pPr marL="0" lvl="8" indent="0" algn="r">
              <a:spcBef>
                <a:spcPts val="0"/>
              </a:spcBef>
              <a:buNone/>
              <a:defRPr sz="1200">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9"/>
        <p:cNvGrpSpPr/>
        <p:nvPr/>
      </p:nvGrpSpPr>
      <p:grpSpPr>
        <a:xfrm>
          <a:off x="0" y="0"/>
          <a:ext cx="0" cy="0"/>
          <a:chOff x="0" y="0"/>
          <a:chExt cx="0" cy="0"/>
        </a:xfrm>
      </p:grpSpPr>
      <p:sp>
        <p:nvSpPr>
          <p:cNvPr id="80" name="Google Shape;80;p10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0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82" name="Google Shape;82;p10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3" name="Google Shape;83;p10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0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0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88888"/>
                </a:solidFill>
              </a:defRPr>
            </a:lvl1pPr>
            <a:lvl2pPr marL="0" lvl="1" indent="0" algn="r">
              <a:spcBef>
                <a:spcPts val="0"/>
              </a:spcBef>
              <a:buNone/>
              <a:defRPr sz="1200">
                <a:solidFill>
                  <a:srgbClr val="888888"/>
                </a:solidFill>
              </a:defRPr>
            </a:lvl2pPr>
            <a:lvl3pPr marL="0" lvl="2" indent="0" algn="r">
              <a:spcBef>
                <a:spcPts val="0"/>
              </a:spcBef>
              <a:buNone/>
              <a:defRPr sz="1200">
                <a:solidFill>
                  <a:srgbClr val="888888"/>
                </a:solidFill>
              </a:defRPr>
            </a:lvl3pPr>
            <a:lvl4pPr marL="0" lvl="3" indent="0" algn="r">
              <a:spcBef>
                <a:spcPts val="0"/>
              </a:spcBef>
              <a:buNone/>
              <a:defRPr sz="1200">
                <a:solidFill>
                  <a:srgbClr val="888888"/>
                </a:solidFill>
              </a:defRPr>
            </a:lvl4pPr>
            <a:lvl5pPr marL="0" lvl="4" indent="0" algn="r">
              <a:spcBef>
                <a:spcPts val="0"/>
              </a:spcBef>
              <a:buNone/>
              <a:defRPr sz="1200">
                <a:solidFill>
                  <a:srgbClr val="888888"/>
                </a:solidFill>
              </a:defRPr>
            </a:lvl5pPr>
            <a:lvl6pPr marL="0" lvl="5" indent="0" algn="r">
              <a:spcBef>
                <a:spcPts val="0"/>
              </a:spcBef>
              <a:buNone/>
              <a:defRPr sz="1200">
                <a:solidFill>
                  <a:srgbClr val="888888"/>
                </a:solidFill>
              </a:defRPr>
            </a:lvl6pPr>
            <a:lvl7pPr marL="0" lvl="6" indent="0" algn="r">
              <a:spcBef>
                <a:spcPts val="0"/>
              </a:spcBef>
              <a:buNone/>
              <a:defRPr sz="1200">
                <a:solidFill>
                  <a:srgbClr val="888888"/>
                </a:solidFill>
              </a:defRPr>
            </a:lvl7pPr>
            <a:lvl8pPr marL="0" lvl="7" indent="0" algn="r">
              <a:spcBef>
                <a:spcPts val="0"/>
              </a:spcBef>
              <a:buNone/>
              <a:defRPr sz="1200">
                <a:solidFill>
                  <a:srgbClr val="888888"/>
                </a:solidFill>
              </a:defRPr>
            </a:lvl8pPr>
            <a:lvl9pPr marL="0" lvl="8" indent="0" algn="r">
              <a:spcBef>
                <a:spcPts val="0"/>
              </a:spcBef>
              <a:buNone/>
              <a:defRPr sz="1200">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6"/>
        <p:cNvGrpSpPr/>
        <p:nvPr/>
      </p:nvGrpSpPr>
      <p:grpSpPr>
        <a:xfrm>
          <a:off x="0" y="0"/>
          <a:ext cx="0" cy="0"/>
          <a:chOff x="0" y="0"/>
          <a:chExt cx="0" cy="0"/>
        </a:xfrm>
      </p:grpSpPr>
      <p:sp>
        <p:nvSpPr>
          <p:cNvPr id="87" name="Google Shape;87;p1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89" name="Google Shape;89;p1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0" name="Google Shape;90;p1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88888"/>
                </a:solidFill>
              </a:defRPr>
            </a:lvl1pPr>
            <a:lvl2pPr marL="0" lvl="1" indent="0" algn="r">
              <a:spcBef>
                <a:spcPts val="0"/>
              </a:spcBef>
              <a:buNone/>
              <a:defRPr sz="1200">
                <a:solidFill>
                  <a:srgbClr val="888888"/>
                </a:solidFill>
              </a:defRPr>
            </a:lvl2pPr>
            <a:lvl3pPr marL="0" lvl="2" indent="0" algn="r">
              <a:spcBef>
                <a:spcPts val="0"/>
              </a:spcBef>
              <a:buNone/>
              <a:defRPr sz="1200">
                <a:solidFill>
                  <a:srgbClr val="888888"/>
                </a:solidFill>
              </a:defRPr>
            </a:lvl3pPr>
            <a:lvl4pPr marL="0" lvl="3" indent="0" algn="r">
              <a:spcBef>
                <a:spcPts val="0"/>
              </a:spcBef>
              <a:buNone/>
              <a:defRPr sz="1200">
                <a:solidFill>
                  <a:srgbClr val="888888"/>
                </a:solidFill>
              </a:defRPr>
            </a:lvl4pPr>
            <a:lvl5pPr marL="0" lvl="4" indent="0" algn="r">
              <a:spcBef>
                <a:spcPts val="0"/>
              </a:spcBef>
              <a:buNone/>
              <a:defRPr sz="1200">
                <a:solidFill>
                  <a:srgbClr val="888888"/>
                </a:solidFill>
              </a:defRPr>
            </a:lvl5pPr>
            <a:lvl6pPr marL="0" lvl="5" indent="0" algn="r">
              <a:spcBef>
                <a:spcPts val="0"/>
              </a:spcBef>
              <a:buNone/>
              <a:defRPr sz="1200">
                <a:solidFill>
                  <a:srgbClr val="888888"/>
                </a:solidFill>
              </a:defRPr>
            </a:lvl6pPr>
            <a:lvl7pPr marL="0" lvl="6" indent="0" algn="r">
              <a:spcBef>
                <a:spcPts val="0"/>
              </a:spcBef>
              <a:buNone/>
              <a:defRPr sz="1200">
                <a:solidFill>
                  <a:srgbClr val="888888"/>
                </a:solidFill>
              </a:defRPr>
            </a:lvl7pPr>
            <a:lvl8pPr marL="0" lvl="7" indent="0" algn="r">
              <a:spcBef>
                <a:spcPts val="0"/>
              </a:spcBef>
              <a:buNone/>
              <a:defRPr sz="1200">
                <a:solidFill>
                  <a:srgbClr val="888888"/>
                </a:solidFill>
              </a:defRPr>
            </a:lvl8pPr>
            <a:lvl9pPr marL="0" lvl="8" indent="0" algn="r">
              <a:spcBef>
                <a:spcPts val="0"/>
              </a:spcBef>
              <a:buNone/>
              <a:defRPr sz="1200">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3"/>
        <p:cNvGrpSpPr/>
        <p:nvPr/>
      </p:nvGrpSpPr>
      <p:grpSpPr>
        <a:xfrm>
          <a:off x="0" y="0"/>
          <a:ext cx="0" cy="0"/>
          <a:chOff x="0" y="0"/>
          <a:chExt cx="0" cy="0"/>
        </a:xfrm>
      </p:grpSpPr>
      <p:sp>
        <p:nvSpPr>
          <p:cNvPr id="94" name="Google Shape;94;p1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1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6" name="Google Shape;96;p1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88888"/>
                </a:solidFill>
              </a:defRPr>
            </a:lvl1pPr>
            <a:lvl2pPr marL="0" lvl="1" indent="0" algn="r">
              <a:spcBef>
                <a:spcPts val="0"/>
              </a:spcBef>
              <a:buNone/>
              <a:defRPr sz="1200">
                <a:solidFill>
                  <a:srgbClr val="888888"/>
                </a:solidFill>
              </a:defRPr>
            </a:lvl2pPr>
            <a:lvl3pPr marL="0" lvl="2" indent="0" algn="r">
              <a:spcBef>
                <a:spcPts val="0"/>
              </a:spcBef>
              <a:buNone/>
              <a:defRPr sz="1200">
                <a:solidFill>
                  <a:srgbClr val="888888"/>
                </a:solidFill>
              </a:defRPr>
            </a:lvl3pPr>
            <a:lvl4pPr marL="0" lvl="3" indent="0" algn="r">
              <a:spcBef>
                <a:spcPts val="0"/>
              </a:spcBef>
              <a:buNone/>
              <a:defRPr sz="1200">
                <a:solidFill>
                  <a:srgbClr val="888888"/>
                </a:solidFill>
              </a:defRPr>
            </a:lvl4pPr>
            <a:lvl5pPr marL="0" lvl="4" indent="0" algn="r">
              <a:spcBef>
                <a:spcPts val="0"/>
              </a:spcBef>
              <a:buNone/>
              <a:defRPr sz="1200">
                <a:solidFill>
                  <a:srgbClr val="888888"/>
                </a:solidFill>
              </a:defRPr>
            </a:lvl5pPr>
            <a:lvl6pPr marL="0" lvl="5" indent="0" algn="r">
              <a:spcBef>
                <a:spcPts val="0"/>
              </a:spcBef>
              <a:buNone/>
              <a:defRPr sz="1200">
                <a:solidFill>
                  <a:srgbClr val="888888"/>
                </a:solidFill>
              </a:defRPr>
            </a:lvl6pPr>
            <a:lvl7pPr marL="0" lvl="6" indent="0" algn="r">
              <a:spcBef>
                <a:spcPts val="0"/>
              </a:spcBef>
              <a:buNone/>
              <a:defRPr sz="1200">
                <a:solidFill>
                  <a:srgbClr val="888888"/>
                </a:solidFill>
              </a:defRPr>
            </a:lvl7pPr>
            <a:lvl8pPr marL="0" lvl="7" indent="0" algn="r">
              <a:spcBef>
                <a:spcPts val="0"/>
              </a:spcBef>
              <a:buNone/>
              <a:defRPr sz="1200">
                <a:solidFill>
                  <a:srgbClr val="888888"/>
                </a:solidFill>
              </a:defRPr>
            </a:lvl8pPr>
            <a:lvl9pPr marL="0" lvl="8" indent="0" algn="r">
              <a:spcBef>
                <a:spcPts val="0"/>
              </a:spcBef>
              <a:buNone/>
              <a:defRPr sz="1200">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9"/>
        <p:cNvGrpSpPr/>
        <p:nvPr/>
      </p:nvGrpSpPr>
      <p:grpSpPr>
        <a:xfrm>
          <a:off x="0" y="0"/>
          <a:ext cx="0" cy="0"/>
          <a:chOff x="0" y="0"/>
          <a:chExt cx="0" cy="0"/>
        </a:xfrm>
      </p:grpSpPr>
      <p:sp>
        <p:nvSpPr>
          <p:cNvPr id="100" name="Google Shape;100;p1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1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1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88888"/>
                </a:solidFill>
              </a:defRPr>
            </a:lvl1pPr>
            <a:lvl2pPr marL="0" lvl="1" indent="0" algn="r">
              <a:spcBef>
                <a:spcPts val="0"/>
              </a:spcBef>
              <a:buNone/>
              <a:defRPr sz="1200">
                <a:solidFill>
                  <a:srgbClr val="888888"/>
                </a:solidFill>
              </a:defRPr>
            </a:lvl2pPr>
            <a:lvl3pPr marL="0" lvl="2" indent="0" algn="r">
              <a:spcBef>
                <a:spcPts val="0"/>
              </a:spcBef>
              <a:buNone/>
              <a:defRPr sz="1200">
                <a:solidFill>
                  <a:srgbClr val="888888"/>
                </a:solidFill>
              </a:defRPr>
            </a:lvl3pPr>
            <a:lvl4pPr marL="0" lvl="3" indent="0" algn="r">
              <a:spcBef>
                <a:spcPts val="0"/>
              </a:spcBef>
              <a:buNone/>
              <a:defRPr sz="1200">
                <a:solidFill>
                  <a:srgbClr val="888888"/>
                </a:solidFill>
              </a:defRPr>
            </a:lvl4pPr>
            <a:lvl5pPr marL="0" lvl="4" indent="0" algn="r">
              <a:spcBef>
                <a:spcPts val="0"/>
              </a:spcBef>
              <a:buNone/>
              <a:defRPr sz="1200">
                <a:solidFill>
                  <a:srgbClr val="888888"/>
                </a:solidFill>
              </a:defRPr>
            </a:lvl5pPr>
            <a:lvl6pPr marL="0" lvl="5" indent="0" algn="r">
              <a:spcBef>
                <a:spcPts val="0"/>
              </a:spcBef>
              <a:buNone/>
              <a:defRPr sz="1200">
                <a:solidFill>
                  <a:srgbClr val="888888"/>
                </a:solidFill>
              </a:defRPr>
            </a:lvl6pPr>
            <a:lvl7pPr marL="0" lvl="6" indent="0" algn="r">
              <a:spcBef>
                <a:spcPts val="0"/>
              </a:spcBef>
              <a:buNone/>
              <a:defRPr sz="1200">
                <a:solidFill>
                  <a:srgbClr val="888888"/>
                </a:solidFill>
              </a:defRPr>
            </a:lvl7pPr>
            <a:lvl8pPr marL="0" lvl="7" indent="0" algn="r">
              <a:spcBef>
                <a:spcPts val="0"/>
              </a:spcBef>
              <a:buNone/>
              <a:defRPr sz="1200">
                <a:solidFill>
                  <a:srgbClr val="888888"/>
                </a:solidFill>
              </a:defRPr>
            </a:lvl8pPr>
            <a:lvl9pPr marL="0" lvl="8" indent="0" algn="r">
              <a:spcBef>
                <a:spcPts val="0"/>
              </a:spcBef>
              <a:buNone/>
              <a:defRPr sz="1200">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XCELERATE slide content">
  <p:cSld name="EXCELERATE slide content">
    <p:spTree>
      <p:nvGrpSpPr>
        <p:cNvPr id="1" name="Shape 21"/>
        <p:cNvGrpSpPr/>
        <p:nvPr/>
      </p:nvGrpSpPr>
      <p:grpSpPr>
        <a:xfrm>
          <a:off x="0" y="0"/>
          <a:ext cx="0" cy="0"/>
          <a:chOff x="0" y="0"/>
          <a:chExt cx="0" cy="0"/>
        </a:xfrm>
      </p:grpSpPr>
      <p:pic>
        <p:nvPicPr>
          <p:cNvPr id="22" name="Google Shape;22;p99" descr="Excelerate_whitebackground.png"/>
          <p:cNvPicPr preferRelativeResize="0"/>
          <p:nvPr/>
        </p:nvPicPr>
        <p:blipFill rotWithShape="1">
          <a:blip r:embed="rId2">
            <a:alphaModFix/>
          </a:blip>
          <a:srcRect/>
          <a:stretch/>
        </p:blipFill>
        <p:spPr>
          <a:xfrm>
            <a:off x="7823201" y="5798634"/>
            <a:ext cx="2129367" cy="779966"/>
          </a:xfrm>
          <a:prstGeom prst="rect">
            <a:avLst/>
          </a:prstGeom>
          <a:noFill/>
          <a:ln>
            <a:noFill/>
          </a:ln>
        </p:spPr>
      </p:pic>
      <p:pic>
        <p:nvPicPr>
          <p:cNvPr id="23" name="Google Shape;23;p99"/>
          <p:cNvPicPr preferRelativeResize="0"/>
          <p:nvPr/>
        </p:nvPicPr>
        <p:blipFill rotWithShape="1">
          <a:blip r:embed="rId3">
            <a:alphaModFix/>
          </a:blip>
          <a:srcRect/>
          <a:stretch/>
        </p:blipFill>
        <p:spPr>
          <a:xfrm>
            <a:off x="10320868" y="5786024"/>
            <a:ext cx="1335617" cy="844964"/>
          </a:xfrm>
          <a:prstGeom prst="rect">
            <a:avLst/>
          </a:prstGeom>
          <a:noFill/>
          <a:ln>
            <a:noFill/>
          </a:ln>
        </p:spPr>
      </p:pic>
      <p:sp>
        <p:nvSpPr>
          <p:cNvPr id="24" name="Google Shape;24;p99"/>
          <p:cNvSpPr txBox="1">
            <a:spLocks noGrp="1"/>
          </p:cNvSpPr>
          <p:nvPr>
            <p:ph type="title"/>
          </p:nvPr>
        </p:nvSpPr>
        <p:spPr>
          <a:xfrm>
            <a:off x="719667" y="333375"/>
            <a:ext cx="10871200" cy="503238"/>
          </a:xfrm>
          <a:prstGeom prst="rect">
            <a:avLst/>
          </a:prstGeom>
          <a:noFill/>
          <a:ln>
            <a:noFill/>
          </a:ln>
        </p:spPr>
        <p:txBody>
          <a:bodyPr spcFirstLastPara="1" wrap="square" lIns="0" tIns="0" rIns="0" bIns="0" anchor="t" anchorCtr="0">
            <a:normAutofit/>
          </a:bodyPr>
          <a:lstStyle>
            <a:lvl1pPr marR="0" lvl="0" algn="l">
              <a:lnSpc>
                <a:spcPct val="90000"/>
              </a:lnSpc>
              <a:spcBef>
                <a:spcPts val="0"/>
              </a:spcBef>
              <a:spcAft>
                <a:spcPts val="0"/>
              </a:spcAft>
              <a:buClr>
                <a:schemeClr val="accent1"/>
              </a:buClr>
              <a:buSzPts val="1400"/>
              <a:buFont typeface="Corbel"/>
              <a:buNone/>
              <a:defRPr sz="3200" b="0" i="0" u="none" strike="noStrike" cap="none">
                <a:solidFill>
                  <a:schemeClr val="accent1"/>
                </a:solidFill>
                <a:latin typeface="Corbel"/>
                <a:ea typeface="Corbel"/>
                <a:cs typeface="Corbel"/>
                <a:sym typeface="Corbel"/>
              </a:defRPr>
            </a:lvl1pPr>
            <a:lvl2pPr marR="0" lvl="1" algn="l">
              <a:spcBef>
                <a:spcPts val="0"/>
              </a:spcBef>
              <a:spcAft>
                <a:spcPts val="0"/>
              </a:spcAft>
              <a:buClr>
                <a:schemeClr val="accent1"/>
              </a:buClr>
              <a:buSzPts val="1400"/>
              <a:buFont typeface="Corbel"/>
              <a:buNone/>
              <a:defRPr sz="3200" b="0" i="0" u="none" strike="noStrike" cap="none">
                <a:solidFill>
                  <a:schemeClr val="accent1"/>
                </a:solidFill>
                <a:latin typeface="Corbel"/>
                <a:ea typeface="Corbel"/>
                <a:cs typeface="Corbel"/>
                <a:sym typeface="Corbel"/>
              </a:defRPr>
            </a:lvl2pPr>
            <a:lvl3pPr marR="0" lvl="2" algn="l">
              <a:spcBef>
                <a:spcPts val="0"/>
              </a:spcBef>
              <a:spcAft>
                <a:spcPts val="0"/>
              </a:spcAft>
              <a:buClr>
                <a:schemeClr val="accent1"/>
              </a:buClr>
              <a:buSzPts val="1400"/>
              <a:buFont typeface="Corbel"/>
              <a:buNone/>
              <a:defRPr sz="3200" b="0" i="0" u="none" strike="noStrike" cap="none">
                <a:solidFill>
                  <a:schemeClr val="accent1"/>
                </a:solidFill>
                <a:latin typeface="Corbel"/>
                <a:ea typeface="Corbel"/>
                <a:cs typeface="Corbel"/>
                <a:sym typeface="Corbel"/>
              </a:defRPr>
            </a:lvl3pPr>
            <a:lvl4pPr marR="0" lvl="3" algn="l">
              <a:spcBef>
                <a:spcPts val="0"/>
              </a:spcBef>
              <a:spcAft>
                <a:spcPts val="0"/>
              </a:spcAft>
              <a:buClr>
                <a:schemeClr val="accent1"/>
              </a:buClr>
              <a:buSzPts val="1400"/>
              <a:buFont typeface="Corbel"/>
              <a:buNone/>
              <a:defRPr sz="3200" b="0" i="0" u="none" strike="noStrike" cap="none">
                <a:solidFill>
                  <a:schemeClr val="accent1"/>
                </a:solidFill>
                <a:latin typeface="Corbel"/>
                <a:ea typeface="Corbel"/>
                <a:cs typeface="Corbel"/>
                <a:sym typeface="Corbel"/>
              </a:defRPr>
            </a:lvl4pPr>
            <a:lvl5pPr marR="0" lvl="4" algn="l">
              <a:spcBef>
                <a:spcPts val="0"/>
              </a:spcBef>
              <a:spcAft>
                <a:spcPts val="0"/>
              </a:spcAft>
              <a:buClr>
                <a:schemeClr val="accent1"/>
              </a:buClr>
              <a:buSzPts val="1400"/>
              <a:buFont typeface="Corbel"/>
              <a:buNone/>
              <a:defRPr sz="3200" b="0" i="0" u="none" strike="noStrike" cap="none">
                <a:solidFill>
                  <a:schemeClr val="accent1"/>
                </a:solidFill>
                <a:latin typeface="Corbel"/>
                <a:ea typeface="Corbel"/>
                <a:cs typeface="Corbel"/>
                <a:sym typeface="Corbel"/>
              </a:defRPr>
            </a:lvl5pPr>
            <a:lvl6pPr marR="0" lvl="5" algn="l">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6pPr>
            <a:lvl7pPr marR="0" lvl="6" algn="l">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7pPr>
            <a:lvl8pPr marR="0" lvl="7" algn="l">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8pPr>
            <a:lvl9pPr marR="0" lvl="8" algn="l">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25" name="Google Shape;25;p99"/>
          <p:cNvSpPr txBox="1">
            <a:spLocks noGrp="1"/>
          </p:cNvSpPr>
          <p:nvPr>
            <p:ph type="body" idx="1"/>
          </p:nvPr>
        </p:nvSpPr>
        <p:spPr>
          <a:xfrm>
            <a:off x="711200" y="1525589"/>
            <a:ext cx="10871200" cy="4351337"/>
          </a:xfrm>
          <a:prstGeom prst="rect">
            <a:avLst/>
          </a:prstGeom>
          <a:noFill/>
          <a:ln>
            <a:noFill/>
          </a:ln>
        </p:spPr>
        <p:txBody>
          <a:bodyPr spcFirstLastPara="1" wrap="square" lIns="0" tIns="0" rIns="0" bIns="0" anchor="t" anchorCtr="0">
            <a:normAutofit/>
          </a:bodyPr>
          <a:lstStyle>
            <a:lvl1pPr marL="457200" marR="0" lvl="0" indent="-381000" algn="l">
              <a:lnSpc>
                <a:spcPct val="90000"/>
              </a:lnSpc>
              <a:spcBef>
                <a:spcPts val="480"/>
              </a:spcBef>
              <a:spcAft>
                <a:spcPts val="0"/>
              </a:spcAft>
              <a:buClr>
                <a:schemeClr val="accent1"/>
              </a:buClr>
              <a:buSzPts val="2400"/>
              <a:buFont typeface="Corbel"/>
              <a:buChar char="•"/>
              <a:defRPr sz="2400" b="0" i="0" u="none" strike="noStrike" cap="none">
                <a:solidFill>
                  <a:schemeClr val="dk1"/>
                </a:solidFill>
                <a:latin typeface="Corbel"/>
                <a:ea typeface="Corbel"/>
                <a:cs typeface="Corbel"/>
                <a:sym typeface="Corbel"/>
              </a:defRPr>
            </a:lvl1pPr>
            <a:lvl2pPr marL="914400" marR="0" lvl="1" indent="-355600" algn="l">
              <a:lnSpc>
                <a:spcPct val="90000"/>
              </a:lnSpc>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2pPr>
            <a:lvl3pPr marL="1371600" marR="0" lvl="2" indent="-355600" algn="l">
              <a:lnSpc>
                <a:spcPct val="90000"/>
              </a:lnSpc>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3pPr>
            <a:lvl4pPr marL="1828800" marR="0" lvl="3" indent="-355600" algn="l">
              <a:lnSpc>
                <a:spcPct val="90000"/>
              </a:lnSpc>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4pPr>
            <a:lvl5pPr marL="2286000" marR="0" lvl="4" indent="-355600" algn="l">
              <a:lnSpc>
                <a:spcPct val="90000"/>
              </a:lnSpc>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5pPr>
            <a:lvl6pPr marL="2743200" marR="0" lvl="5" indent="-355600" algn="l">
              <a:lnSpc>
                <a:spcPct val="90000"/>
              </a:lnSpc>
              <a:spcBef>
                <a:spcPts val="6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6pPr>
            <a:lvl7pPr marL="3200400" marR="0" lvl="6" indent="-355600" algn="l">
              <a:lnSpc>
                <a:spcPct val="90000"/>
              </a:lnSpc>
              <a:spcBef>
                <a:spcPts val="4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7pPr>
            <a:lvl8pPr marL="3657600" marR="0" lvl="7" indent="-355600" algn="l">
              <a:lnSpc>
                <a:spcPct val="90000"/>
              </a:lnSpc>
              <a:spcBef>
                <a:spcPts val="4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8pPr>
            <a:lvl9pPr marL="4114800" marR="0" lvl="8" indent="-355600" algn="l">
              <a:lnSpc>
                <a:spcPct val="90000"/>
              </a:lnSpc>
              <a:spcBef>
                <a:spcPts val="4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9pPr>
          </a:lstStyle>
          <a:p>
            <a:endParaRPr/>
          </a:p>
        </p:txBody>
      </p:sp>
      <p:sp>
        <p:nvSpPr>
          <p:cNvPr id="26" name="Google Shape;26;p99"/>
          <p:cNvSpPr txBox="1">
            <a:spLocks noGrp="1"/>
          </p:cNvSpPr>
          <p:nvPr>
            <p:ph type="ftr" idx="11"/>
          </p:nvPr>
        </p:nvSpPr>
        <p:spPr>
          <a:xfrm>
            <a:off x="719667" y="6200777"/>
            <a:ext cx="5296122" cy="365125"/>
          </a:xfrm>
          <a:prstGeom prst="rect">
            <a:avLst/>
          </a:prstGeom>
          <a:noFill/>
          <a:ln>
            <a:noFill/>
          </a:ln>
        </p:spPr>
        <p:txBody>
          <a:bodyPr spcFirstLastPara="1" wrap="square" lIns="91425" tIns="45700" rIns="91425" bIns="45700" anchor="ctr" anchorCtr="0">
            <a:noAutofit/>
          </a:bodyPr>
          <a:lstStyle>
            <a:lvl1pPr marR="0" lvl="0" algn="ctr">
              <a:spcBef>
                <a:spcPts val="0"/>
              </a:spcBef>
              <a:spcAft>
                <a:spcPts val="0"/>
              </a:spcAft>
              <a:buClr>
                <a:schemeClr val="accent1"/>
              </a:buClr>
              <a:buSzPts val="1400"/>
              <a:buFont typeface="Corbel"/>
              <a:buNone/>
              <a:defRPr sz="1800">
                <a:solidFill>
                  <a:schemeClr val="accent1"/>
                </a:solidFill>
                <a:latin typeface="Corbel"/>
                <a:ea typeface="Corbel"/>
                <a:cs typeface="Corbel"/>
                <a:sym typeface="Corbel"/>
              </a:defRPr>
            </a:lvl1pPr>
            <a:lvl2pPr marR="0" lvl="1" algn="l">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100"/>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a:lnSpc>
                <a:spcPct val="90000"/>
              </a:lnSpc>
              <a:spcBef>
                <a:spcPts val="0"/>
              </a:spcBef>
              <a:spcAft>
                <a:spcPts val="0"/>
              </a:spcAft>
              <a:buClr>
                <a:schemeClr val="dk1"/>
              </a:buClr>
              <a:buSzPts val="2800"/>
              <a:buFont typeface="Calibri"/>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100"/>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gn="l">
              <a:lnSpc>
                <a:spcPct val="90000"/>
              </a:lnSpc>
              <a:spcBef>
                <a:spcPts val="0"/>
              </a:spcBef>
              <a:spcAft>
                <a:spcPts val="0"/>
              </a:spcAft>
              <a:buClr>
                <a:schemeClr val="dk1"/>
              </a:buClr>
              <a:buSzPts val="1800"/>
              <a:buChar char="●"/>
              <a:defRPr/>
            </a:lvl1pPr>
            <a:lvl2pPr marL="914400" lvl="1" indent="-317500" algn="l">
              <a:lnSpc>
                <a:spcPct val="90000"/>
              </a:lnSpc>
              <a:spcBef>
                <a:spcPts val="2133"/>
              </a:spcBef>
              <a:spcAft>
                <a:spcPts val="0"/>
              </a:spcAft>
              <a:buClr>
                <a:schemeClr val="dk1"/>
              </a:buClr>
              <a:buSzPts val="1400"/>
              <a:buChar char="○"/>
              <a:defRPr/>
            </a:lvl2pPr>
            <a:lvl3pPr marL="1371600" lvl="2" indent="-317500" algn="l">
              <a:lnSpc>
                <a:spcPct val="90000"/>
              </a:lnSpc>
              <a:spcBef>
                <a:spcPts val="2133"/>
              </a:spcBef>
              <a:spcAft>
                <a:spcPts val="0"/>
              </a:spcAft>
              <a:buClr>
                <a:schemeClr val="dk1"/>
              </a:buClr>
              <a:buSzPts val="1400"/>
              <a:buChar char="■"/>
              <a:defRPr/>
            </a:lvl3pPr>
            <a:lvl4pPr marL="1828800" lvl="3" indent="-317500" algn="l">
              <a:lnSpc>
                <a:spcPct val="90000"/>
              </a:lnSpc>
              <a:spcBef>
                <a:spcPts val="2133"/>
              </a:spcBef>
              <a:spcAft>
                <a:spcPts val="0"/>
              </a:spcAft>
              <a:buClr>
                <a:schemeClr val="dk1"/>
              </a:buClr>
              <a:buSzPts val="1400"/>
              <a:buChar char="●"/>
              <a:defRPr/>
            </a:lvl4pPr>
            <a:lvl5pPr marL="2286000" lvl="4" indent="-317500" algn="l">
              <a:lnSpc>
                <a:spcPct val="90000"/>
              </a:lnSpc>
              <a:spcBef>
                <a:spcPts val="2133"/>
              </a:spcBef>
              <a:spcAft>
                <a:spcPts val="0"/>
              </a:spcAft>
              <a:buClr>
                <a:schemeClr val="dk1"/>
              </a:buClr>
              <a:buSzPts val="1400"/>
              <a:buChar char="○"/>
              <a:defRPr/>
            </a:lvl5pPr>
            <a:lvl6pPr marL="2743200" lvl="5" indent="-317500" algn="l">
              <a:lnSpc>
                <a:spcPct val="90000"/>
              </a:lnSpc>
              <a:spcBef>
                <a:spcPts val="2133"/>
              </a:spcBef>
              <a:spcAft>
                <a:spcPts val="0"/>
              </a:spcAft>
              <a:buClr>
                <a:schemeClr val="dk1"/>
              </a:buClr>
              <a:buSzPts val="1400"/>
              <a:buChar char="■"/>
              <a:defRPr/>
            </a:lvl6pPr>
            <a:lvl7pPr marL="3200400" lvl="6" indent="-317500" algn="l">
              <a:lnSpc>
                <a:spcPct val="90000"/>
              </a:lnSpc>
              <a:spcBef>
                <a:spcPts val="2133"/>
              </a:spcBef>
              <a:spcAft>
                <a:spcPts val="0"/>
              </a:spcAft>
              <a:buClr>
                <a:schemeClr val="dk1"/>
              </a:buClr>
              <a:buSzPts val="1400"/>
              <a:buChar char="●"/>
              <a:defRPr/>
            </a:lvl7pPr>
            <a:lvl8pPr marL="3657600" lvl="7" indent="-317500" algn="l">
              <a:lnSpc>
                <a:spcPct val="90000"/>
              </a:lnSpc>
              <a:spcBef>
                <a:spcPts val="2133"/>
              </a:spcBef>
              <a:spcAft>
                <a:spcPts val="0"/>
              </a:spcAft>
              <a:buClr>
                <a:schemeClr val="dk1"/>
              </a:buClr>
              <a:buSzPts val="1400"/>
              <a:buChar char="○"/>
              <a:defRPr/>
            </a:lvl8pPr>
            <a:lvl9pPr marL="4114800" lvl="8" indent="-317500" algn="l">
              <a:lnSpc>
                <a:spcPct val="90000"/>
              </a:lnSpc>
              <a:spcBef>
                <a:spcPts val="2133"/>
              </a:spcBef>
              <a:spcAft>
                <a:spcPts val="2133"/>
              </a:spcAft>
              <a:buClr>
                <a:schemeClr val="dk1"/>
              </a:buClr>
              <a:buSzPts val="1400"/>
              <a:buChar char="■"/>
              <a:defRPr/>
            </a:lvl9pPr>
          </a:lstStyle>
          <a:p>
            <a:endParaRPr/>
          </a:p>
        </p:txBody>
      </p:sp>
      <p:sp>
        <p:nvSpPr>
          <p:cNvPr id="30" name="Google Shape;30;p10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buClr>
                <a:srgbClr val="888888"/>
              </a:buClr>
              <a:buSzPts val="1200"/>
              <a:buFont typeface="Calibri"/>
              <a:buNone/>
              <a:defRPr sz="1200">
                <a:solidFill>
                  <a:srgbClr val="888888"/>
                </a:solidFill>
                <a:latin typeface="Calibri"/>
                <a:ea typeface="Calibri"/>
                <a:cs typeface="Calibri"/>
                <a:sym typeface="Calibri"/>
              </a:defRPr>
            </a:lvl1pPr>
            <a:lvl2pPr marL="0" marR="0" lvl="1" indent="0" algn="r">
              <a:buClr>
                <a:srgbClr val="888888"/>
              </a:buClr>
              <a:buSzPts val="1200"/>
              <a:buFont typeface="Calibri"/>
              <a:buNone/>
              <a:defRPr sz="1200">
                <a:solidFill>
                  <a:srgbClr val="888888"/>
                </a:solidFill>
                <a:latin typeface="Calibri"/>
                <a:ea typeface="Calibri"/>
                <a:cs typeface="Calibri"/>
                <a:sym typeface="Calibri"/>
              </a:defRPr>
            </a:lvl2pPr>
            <a:lvl3pPr marL="0" marR="0" lvl="2" indent="0" algn="r">
              <a:buClr>
                <a:srgbClr val="888888"/>
              </a:buClr>
              <a:buSzPts val="1200"/>
              <a:buFont typeface="Calibri"/>
              <a:buNone/>
              <a:defRPr sz="1200">
                <a:solidFill>
                  <a:srgbClr val="888888"/>
                </a:solidFill>
                <a:latin typeface="Calibri"/>
                <a:ea typeface="Calibri"/>
                <a:cs typeface="Calibri"/>
                <a:sym typeface="Calibri"/>
              </a:defRPr>
            </a:lvl3pPr>
            <a:lvl4pPr marL="0" marR="0" lvl="3" indent="0" algn="r">
              <a:buClr>
                <a:srgbClr val="888888"/>
              </a:buClr>
              <a:buSzPts val="1200"/>
              <a:buFont typeface="Calibri"/>
              <a:buNone/>
              <a:defRPr sz="1200">
                <a:solidFill>
                  <a:srgbClr val="888888"/>
                </a:solidFill>
                <a:latin typeface="Calibri"/>
                <a:ea typeface="Calibri"/>
                <a:cs typeface="Calibri"/>
                <a:sym typeface="Calibri"/>
              </a:defRPr>
            </a:lvl4pPr>
            <a:lvl5pPr marL="0" marR="0" lvl="4" indent="0" algn="r">
              <a:buClr>
                <a:srgbClr val="888888"/>
              </a:buClr>
              <a:buSzPts val="1200"/>
              <a:buFont typeface="Calibri"/>
              <a:buNone/>
              <a:defRPr sz="1200">
                <a:solidFill>
                  <a:srgbClr val="888888"/>
                </a:solidFill>
                <a:latin typeface="Calibri"/>
                <a:ea typeface="Calibri"/>
                <a:cs typeface="Calibri"/>
                <a:sym typeface="Calibri"/>
              </a:defRPr>
            </a:lvl5pPr>
            <a:lvl6pPr marL="0" marR="0" lvl="5" indent="0" algn="r">
              <a:buClr>
                <a:srgbClr val="888888"/>
              </a:buClr>
              <a:buSzPts val="1200"/>
              <a:buFont typeface="Calibri"/>
              <a:buNone/>
              <a:defRPr sz="1200">
                <a:solidFill>
                  <a:srgbClr val="888888"/>
                </a:solidFill>
                <a:latin typeface="Calibri"/>
                <a:ea typeface="Calibri"/>
                <a:cs typeface="Calibri"/>
                <a:sym typeface="Calibri"/>
              </a:defRPr>
            </a:lvl6pPr>
            <a:lvl7pPr marL="0" marR="0" lvl="6" indent="0" algn="r">
              <a:buClr>
                <a:srgbClr val="888888"/>
              </a:buClr>
              <a:buSzPts val="1200"/>
              <a:buFont typeface="Calibri"/>
              <a:buNone/>
              <a:defRPr sz="1200">
                <a:solidFill>
                  <a:srgbClr val="888888"/>
                </a:solidFill>
                <a:latin typeface="Calibri"/>
                <a:ea typeface="Calibri"/>
                <a:cs typeface="Calibri"/>
                <a:sym typeface="Calibri"/>
              </a:defRPr>
            </a:lvl7pPr>
            <a:lvl8pPr marL="0" marR="0" lvl="7" indent="0" algn="r">
              <a:buClr>
                <a:srgbClr val="888888"/>
              </a:buClr>
              <a:buSzPts val="1200"/>
              <a:buFont typeface="Calibri"/>
              <a:buNone/>
              <a:defRPr sz="1200">
                <a:solidFill>
                  <a:srgbClr val="888888"/>
                </a:solidFill>
                <a:latin typeface="Calibri"/>
                <a:ea typeface="Calibri"/>
                <a:cs typeface="Calibri"/>
                <a:sym typeface="Calibri"/>
              </a:defRPr>
            </a:lvl8pPr>
            <a:lvl9pPr marL="0" marR="0" lvl="8" indent="0" algn="r">
              <a:buClr>
                <a:srgbClr val="888888"/>
              </a:buClr>
              <a:buSzPts val="1200"/>
              <a:buFont typeface="Calibri"/>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EXCELERATE slide content">
  <p:cSld name="1_EXCELERATE slide content">
    <p:spTree>
      <p:nvGrpSpPr>
        <p:cNvPr id="1" name="Shape 31"/>
        <p:cNvGrpSpPr/>
        <p:nvPr/>
      </p:nvGrpSpPr>
      <p:grpSpPr>
        <a:xfrm>
          <a:off x="0" y="0"/>
          <a:ext cx="0" cy="0"/>
          <a:chOff x="0" y="0"/>
          <a:chExt cx="0" cy="0"/>
        </a:xfrm>
      </p:grpSpPr>
      <p:pic>
        <p:nvPicPr>
          <p:cNvPr id="32" name="Google Shape;32;p101" descr="Excelerate_whitebackground.png"/>
          <p:cNvPicPr preferRelativeResize="0"/>
          <p:nvPr/>
        </p:nvPicPr>
        <p:blipFill rotWithShape="1">
          <a:blip r:embed="rId2">
            <a:alphaModFix/>
          </a:blip>
          <a:srcRect/>
          <a:stretch/>
        </p:blipFill>
        <p:spPr>
          <a:xfrm>
            <a:off x="7823201" y="5798634"/>
            <a:ext cx="2129367" cy="779966"/>
          </a:xfrm>
          <a:prstGeom prst="rect">
            <a:avLst/>
          </a:prstGeom>
          <a:noFill/>
          <a:ln>
            <a:noFill/>
          </a:ln>
        </p:spPr>
      </p:pic>
      <p:pic>
        <p:nvPicPr>
          <p:cNvPr id="33" name="Google Shape;33;p101"/>
          <p:cNvPicPr preferRelativeResize="0"/>
          <p:nvPr/>
        </p:nvPicPr>
        <p:blipFill rotWithShape="1">
          <a:blip r:embed="rId3">
            <a:alphaModFix/>
          </a:blip>
          <a:srcRect/>
          <a:stretch/>
        </p:blipFill>
        <p:spPr>
          <a:xfrm>
            <a:off x="10320868" y="5786024"/>
            <a:ext cx="1335617" cy="844964"/>
          </a:xfrm>
          <a:prstGeom prst="rect">
            <a:avLst/>
          </a:prstGeom>
          <a:noFill/>
          <a:ln>
            <a:noFill/>
          </a:ln>
        </p:spPr>
      </p:pic>
      <p:sp>
        <p:nvSpPr>
          <p:cNvPr id="34" name="Google Shape;34;p101"/>
          <p:cNvSpPr txBox="1">
            <a:spLocks noGrp="1"/>
          </p:cNvSpPr>
          <p:nvPr>
            <p:ph type="title"/>
          </p:nvPr>
        </p:nvSpPr>
        <p:spPr>
          <a:xfrm>
            <a:off x="719667" y="333375"/>
            <a:ext cx="10871200" cy="503238"/>
          </a:xfrm>
          <a:prstGeom prst="rect">
            <a:avLst/>
          </a:prstGeom>
          <a:noFill/>
          <a:ln>
            <a:noFill/>
          </a:ln>
        </p:spPr>
        <p:txBody>
          <a:bodyPr spcFirstLastPara="1" wrap="square" lIns="0" tIns="0" rIns="0" bIns="0" anchor="t" anchorCtr="0">
            <a:normAutofit/>
          </a:bodyPr>
          <a:lstStyle>
            <a:lvl1pPr marR="0" lvl="0" algn="l">
              <a:lnSpc>
                <a:spcPct val="90000"/>
              </a:lnSpc>
              <a:spcBef>
                <a:spcPts val="0"/>
              </a:spcBef>
              <a:spcAft>
                <a:spcPts val="0"/>
              </a:spcAft>
              <a:buClr>
                <a:schemeClr val="accent1"/>
              </a:buClr>
              <a:buSzPts val="1400"/>
              <a:buFont typeface="Corbel"/>
              <a:buNone/>
              <a:defRPr sz="3200" b="0" i="0" u="none" strike="noStrike" cap="none">
                <a:solidFill>
                  <a:schemeClr val="accent1"/>
                </a:solidFill>
                <a:latin typeface="Corbel"/>
                <a:ea typeface="Corbel"/>
                <a:cs typeface="Corbel"/>
                <a:sym typeface="Corbel"/>
              </a:defRPr>
            </a:lvl1pPr>
            <a:lvl2pPr marR="0" lvl="1" algn="l">
              <a:spcBef>
                <a:spcPts val="0"/>
              </a:spcBef>
              <a:spcAft>
                <a:spcPts val="0"/>
              </a:spcAft>
              <a:buClr>
                <a:schemeClr val="accent1"/>
              </a:buClr>
              <a:buSzPts val="1400"/>
              <a:buFont typeface="Corbel"/>
              <a:buNone/>
              <a:defRPr sz="3200" b="0" i="0" u="none" strike="noStrike" cap="none">
                <a:solidFill>
                  <a:schemeClr val="accent1"/>
                </a:solidFill>
                <a:latin typeface="Corbel"/>
                <a:ea typeface="Corbel"/>
                <a:cs typeface="Corbel"/>
                <a:sym typeface="Corbel"/>
              </a:defRPr>
            </a:lvl2pPr>
            <a:lvl3pPr marR="0" lvl="2" algn="l">
              <a:spcBef>
                <a:spcPts val="0"/>
              </a:spcBef>
              <a:spcAft>
                <a:spcPts val="0"/>
              </a:spcAft>
              <a:buClr>
                <a:schemeClr val="accent1"/>
              </a:buClr>
              <a:buSzPts val="1400"/>
              <a:buFont typeface="Corbel"/>
              <a:buNone/>
              <a:defRPr sz="3200" b="0" i="0" u="none" strike="noStrike" cap="none">
                <a:solidFill>
                  <a:schemeClr val="accent1"/>
                </a:solidFill>
                <a:latin typeface="Corbel"/>
                <a:ea typeface="Corbel"/>
                <a:cs typeface="Corbel"/>
                <a:sym typeface="Corbel"/>
              </a:defRPr>
            </a:lvl3pPr>
            <a:lvl4pPr marR="0" lvl="3" algn="l">
              <a:spcBef>
                <a:spcPts val="0"/>
              </a:spcBef>
              <a:spcAft>
                <a:spcPts val="0"/>
              </a:spcAft>
              <a:buClr>
                <a:schemeClr val="accent1"/>
              </a:buClr>
              <a:buSzPts val="1400"/>
              <a:buFont typeface="Corbel"/>
              <a:buNone/>
              <a:defRPr sz="3200" b="0" i="0" u="none" strike="noStrike" cap="none">
                <a:solidFill>
                  <a:schemeClr val="accent1"/>
                </a:solidFill>
                <a:latin typeface="Corbel"/>
                <a:ea typeface="Corbel"/>
                <a:cs typeface="Corbel"/>
                <a:sym typeface="Corbel"/>
              </a:defRPr>
            </a:lvl4pPr>
            <a:lvl5pPr marR="0" lvl="4" algn="l">
              <a:spcBef>
                <a:spcPts val="0"/>
              </a:spcBef>
              <a:spcAft>
                <a:spcPts val="0"/>
              </a:spcAft>
              <a:buClr>
                <a:schemeClr val="accent1"/>
              </a:buClr>
              <a:buSzPts val="1400"/>
              <a:buFont typeface="Corbel"/>
              <a:buNone/>
              <a:defRPr sz="3200" b="0" i="0" u="none" strike="noStrike" cap="none">
                <a:solidFill>
                  <a:schemeClr val="accent1"/>
                </a:solidFill>
                <a:latin typeface="Corbel"/>
                <a:ea typeface="Corbel"/>
                <a:cs typeface="Corbel"/>
                <a:sym typeface="Corbel"/>
              </a:defRPr>
            </a:lvl5pPr>
            <a:lvl6pPr marR="0" lvl="5" algn="l">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6pPr>
            <a:lvl7pPr marR="0" lvl="6" algn="l">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7pPr>
            <a:lvl8pPr marR="0" lvl="7" algn="l">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8pPr>
            <a:lvl9pPr marR="0" lvl="8" algn="l">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35" name="Google Shape;35;p101"/>
          <p:cNvSpPr txBox="1">
            <a:spLocks noGrp="1"/>
          </p:cNvSpPr>
          <p:nvPr>
            <p:ph type="ftr" idx="11"/>
          </p:nvPr>
        </p:nvSpPr>
        <p:spPr>
          <a:xfrm>
            <a:off x="719667" y="6200777"/>
            <a:ext cx="5296122" cy="365125"/>
          </a:xfrm>
          <a:prstGeom prst="rect">
            <a:avLst/>
          </a:prstGeom>
          <a:noFill/>
          <a:ln>
            <a:noFill/>
          </a:ln>
        </p:spPr>
        <p:txBody>
          <a:bodyPr spcFirstLastPara="1" wrap="square" lIns="91425" tIns="45700" rIns="91425" bIns="45700" anchor="ctr" anchorCtr="0">
            <a:noAutofit/>
          </a:bodyPr>
          <a:lstStyle>
            <a:lvl1pPr marR="0" lvl="0" algn="ctr">
              <a:spcBef>
                <a:spcPts val="0"/>
              </a:spcBef>
              <a:spcAft>
                <a:spcPts val="0"/>
              </a:spcAft>
              <a:buClr>
                <a:schemeClr val="accent1"/>
              </a:buClr>
              <a:buSzPts val="1400"/>
              <a:buFont typeface="Corbel"/>
              <a:buNone/>
              <a:defRPr sz="1800">
                <a:solidFill>
                  <a:schemeClr val="accent1"/>
                </a:solidFill>
                <a:latin typeface="Corbel"/>
                <a:ea typeface="Corbel"/>
                <a:cs typeface="Corbel"/>
                <a:sym typeface="Corbel"/>
              </a:defRPr>
            </a:lvl1pPr>
            <a:lvl2pPr marR="0" lvl="1" algn="l">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6"/>
        <p:cNvGrpSpPr/>
        <p:nvPr/>
      </p:nvGrpSpPr>
      <p:grpSpPr>
        <a:xfrm>
          <a:off x="0" y="0"/>
          <a:ext cx="0" cy="0"/>
          <a:chOff x="0" y="0"/>
          <a:chExt cx="0" cy="0"/>
        </a:xfrm>
      </p:grpSpPr>
      <p:sp>
        <p:nvSpPr>
          <p:cNvPr id="37" name="Google Shape;37;p10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0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10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10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0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88888"/>
                </a:solidFill>
              </a:defRPr>
            </a:lvl1pPr>
            <a:lvl2pPr marL="0" lvl="1" indent="0" algn="r">
              <a:spcBef>
                <a:spcPts val="0"/>
              </a:spcBef>
              <a:buNone/>
              <a:defRPr sz="1200">
                <a:solidFill>
                  <a:srgbClr val="888888"/>
                </a:solidFill>
              </a:defRPr>
            </a:lvl2pPr>
            <a:lvl3pPr marL="0" lvl="2" indent="0" algn="r">
              <a:spcBef>
                <a:spcPts val="0"/>
              </a:spcBef>
              <a:buNone/>
              <a:defRPr sz="1200">
                <a:solidFill>
                  <a:srgbClr val="888888"/>
                </a:solidFill>
              </a:defRPr>
            </a:lvl3pPr>
            <a:lvl4pPr marL="0" lvl="3" indent="0" algn="r">
              <a:spcBef>
                <a:spcPts val="0"/>
              </a:spcBef>
              <a:buNone/>
              <a:defRPr sz="1200">
                <a:solidFill>
                  <a:srgbClr val="888888"/>
                </a:solidFill>
              </a:defRPr>
            </a:lvl4pPr>
            <a:lvl5pPr marL="0" lvl="4" indent="0" algn="r">
              <a:spcBef>
                <a:spcPts val="0"/>
              </a:spcBef>
              <a:buNone/>
              <a:defRPr sz="1200">
                <a:solidFill>
                  <a:srgbClr val="888888"/>
                </a:solidFill>
              </a:defRPr>
            </a:lvl5pPr>
            <a:lvl6pPr marL="0" lvl="5" indent="0" algn="r">
              <a:spcBef>
                <a:spcPts val="0"/>
              </a:spcBef>
              <a:buNone/>
              <a:defRPr sz="1200">
                <a:solidFill>
                  <a:srgbClr val="888888"/>
                </a:solidFill>
              </a:defRPr>
            </a:lvl6pPr>
            <a:lvl7pPr marL="0" lvl="6" indent="0" algn="r">
              <a:spcBef>
                <a:spcPts val="0"/>
              </a:spcBef>
              <a:buNone/>
              <a:defRPr sz="1200">
                <a:solidFill>
                  <a:srgbClr val="888888"/>
                </a:solidFill>
              </a:defRPr>
            </a:lvl7pPr>
            <a:lvl8pPr marL="0" lvl="7" indent="0" algn="r">
              <a:spcBef>
                <a:spcPts val="0"/>
              </a:spcBef>
              <a:buNone/>
              <a:defRPr sz="1200">
                <a:solidFill>
                  <a:srgbClr val="888888"/>
                </a:solidFill>
              </a:defRPr>
            </a:lvl8pPr>
            <a:lvl9pPr marL="0" lvl="8" indent="0" algn="r">
              <a:spcBef>
                <a:spcPts val="0"/>
              </a:spcBef>
              <a:buNone/>
              <a:defRPr sz="1200">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2"/>
        <p:cNvGrpSpPr/>
        <p:nvPr/>
      </p:nvGrpSpPr>
      <p:grpSpPr>
        <a:xfrm>
          <a:off x="0" y="0"/>
          <a:ext cx="0" cy="0"/>
          <a:chOff x="0" y="0"/>
          <a:chExt cx="0" cy="0"/>
        </a:xfrm>
      </p:grpSpPr>
      <p:sp>
        <p:nvSpPr>
          <p:cNvPr id="43" name="Google Shape;43;p10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10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5" name="Google Shape;45;p10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10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0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88888"/>
                </a:solidFill>
              </a:defRPr>
            </a:lvl1pPr>
            <a:lvl2pPr marL="0" lvl="1" indent="0" algn="r">
              <a:spcBef>
                <a:spcPts val="0"/>
              </a:spcBef>
              <a:buNone/>
              <a:defRPr sz="1200">
                <a:solidFill>
                  <a:srgbClr val="888888"/>
                </a:solidFill>
              </a:defRPr>
            </a:lvl2pPr>
            <a:lvl3pPr marL="0" lvl="2" indent="0" algn="r">
              <a:spcBef>
                <a:spcPts val="0"/>
              </a:spcBef>
              <a:buNone/>
              <a:defRPr sz="1200">
                <a:solidFill>
                  <a:srgbClr val="888888"/>
                </a:solidFill>
              </a:defRPr>
            </a:lvl3pPr>
            <a:lvl4pPr marL="0" lvl="3" indent="0" algn="r">
              <a:spcBef>
                <a:spcPts val="0"/>
              </a:spcBef>
              <a:buNone/>
              <a:defRPr sz="1200">
                <a:solidFill>
                  <a:srgbClr val="888888"/>
                </a:solidFill>
              </a:defRPr>
            </a:lvl4pPr>
            <a:lvl5pPr marL="0" lvl="4" indent="0" algn="r">
              <a:spcBef>
                <a:spcPts val="0"/>
              </a:spcBef>
              <a:buNone/>
              <a:defRPr sz="1200">
                <a:solidFill>
                  <a:srgbClr val="888888"/>
                </a:solidFill>
              </a:defRPr>
            </a:lvl5pPr>
            <a:lvl6pPr marL="0" lvl="5" indent="0" algn="r">
              <a:spcBef>
                <a:spcPts val="0"/>
              </a:spcBef>
              <a:buNone/>
              <a:defRPr sz="1200">
                <a:solidFill>
                  <a:srgbClr val="888888"/>
                </a:solidFill>
              </a:defRPr>
            </a:lvl6pPr>
            <a:lvl7pPr marL="0" lvl="6" indent="0" algn="r">
              <a:spcBef>
                <a:spcPts val="0"/>
              </a:spcBef>
              <a:buNone/>
              <a:defRPr sz="1200">
                <a:solidFill>
                  <a:srgbClr val="888888"/>
                </a:solidFill>
              </a:defRPr>
            </a:lvl7pPr>
            <a:lvl8pPr marL="0" lvl="7" indent="0" algn="r">
              <a:spcBef>
                <a:spcPts val="0"/>
              </a:spcBef>
              <a:buNone/>
              <a:defRPr sz="1200">
                <a:solidFill>
                  <a:srgbClr val="888888"/>
                </a:solidFill>
              </a:defRPr>
            </a:lvl8pPr>
            <a:lvl9pPr marL="0" lvl="8" indent="0" algn="r">
              <a:spcBef>
                <a:spcPts val="0"/>
              </a:spcBef>
              <a:buNone/>
              <a:defRPr sz="1200">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8"/>
        <p:cNvGrpSpPr/>
        <p:nvPr/>
      </p:nvGrpSpPr>
      <p:grpSpPr>
        <a:xfrm>
          <a:off x="0" y="0"/>
          <a:ext cx="0" cy="0"/>
          <a:chOff x="0" y="0"/>
          <a:chExt cx="0" cy="0"/>
        </a:xfrm>
      </p:grpSpPr>
      <p:sp>
        <p:nvSpPr>
          <p:cNvPr id="49" name="Google Shape;49;p10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10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1" name="Google Shape;51;p10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0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0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88888"/>
                </a:solidFill>
              </a:defRPr>
            </a:lvl1pPr>
            <a:lvl2pPr marL="0" lvl="1" indent="0" algn="r">
              <a:spcBef>
                <a:spcPts val="0"/>
              </a:spcBef>
              <a:buNone/>
              <a:defRPr sz="1200">
                <a:solidFill>
                  <a:srgbClr val="888888"/>
                </a:solidFill>
              </a:defRPr>
            </a:lvl2pPr>
            <a:lvl3pPr marL="0" lvl="2" indent="0" algn="r">
              <a:spcBef>
                <a:spcPts val="0"/>
              </a:spcBef>
              <a:buNone/>
              <a:defRPr sz="1200">
                <a:solidFill>
                  <a:srgbClr val="888888"/>
                </a:solidFill>
              </a:defRPr>
            </a:lvl3pPr>
            <a:lvl4pPr marL="0" lvl="3" indent="0" algn="r">
              <a:spcBef>
                <a:spcPts val="0"/>
              </a:spcBef>
              <a:buNone/>
              <a:defRPr sz="1200">
                <a:solidFill>
                  <a:srgbClr val="888888"/>
                </a:solidFill>
              </a:defRPr>
            </a:lvl4pPr>
            <a:lvl5pPr marL="0" lvl="4" indent="0" algn="r">
              <a:spcBef>
                <a:spcPts val="0"/>
              </a:spcBef>
              <a:buNone/>
              <a:defRPr sz="1200">
                <a:solidFill>
                  <a:srgbClr val="888888"/>
                </a:solidFill>
              </a:defRPr>
            </a:lvl5pPr>
            <a:lvl6pPr marL="0" lvl="5" indent="0" algn="r">
              <a:spcBef>
                <a:spcPts val="0"/>
              </a:spcBef>
              <a:buNone/>
              <a:defRPr sz="1200">
                <a:solidFill>
                  <a:srgbClr val="888888"/>
                </a:solidFill>
              </a:defRPr>
            </a:lvl6pPr>
            <a:lvl7pPr marL="0" lvl="6" indent="0" algn="r">
              <a:spcBef>
                <a:spcPts val="0"/>
              </a:spcBef>
              <a:buNone/>
              <a:defRPr sz="1200">
                <a:solidFill>
                  <a:srgbClr val="888888"/>
                </a:solidFill>
              </a:defRPr>
            </a:lvl7pPr>
            <a:lvl8pPr marL="0" lvl="7" indent="0" algn="r">
              <a:spcBef>
                <a:spcPts val="0"/>
              </a:spcBef>
              <a:buNone/>
              <a:defRPr sz="1200">
                <a:solidFill>
                  <a:srgbClr val="888888"/>
                </a:solidFill>
              </a:defRPr>
            </a:lvl8pPr>
            <a:lvl9pPr marL="0" lvl="8" indent="0" algn="r">
              <a:spcBef>
                <a:spcPts val="0"/>
              </a:spcBef>
              <a:buNone/>
              <a:defRPr sz="1200">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4"/>
        <p:cNvGrpSpPr/>
        <p:nvPr/>
      </p:nvGrpSpPr>
      <p:grpSpPr>
        <a:xfrm>
          <a:off x="0" y="0"/>
          <a:ext cx="0" cy="0"/>
          <a:chOff x="0" y="0"/>
          <a:chExt cx="0" cy="0"/>
        </a:xfrm>
      </p:grpSpPr>
      <p:sp>
        <p:nvSpPr>
          <p:cNvPr id="55" name="Google Shape;55;p10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0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10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0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0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0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88888"/>
                </a:solidFill>
              </a:defRPr>
            </a:lvl1pPr>
            <a:lvl2pPr marL="0" lvl="1" indent="0" algn="r">
              <a:spcBef>
                <a:spcPts val="0"/>
              </a:spcBef>
              <a:buNone/>
              <a:defRPr sz="1200">
                <a:solidFill>
                  <a:srgbClr val="888888"/>
                </a:solidFill>
              </a:defRPr>
            </a:lvl2pPr>
            <a:lvl3pPr marL="0" lvl="2" indent="0" algn="r">
              <a:spcBef>
                <a:spcPts val="0"/>
              </a:spcBef>
              <a:buNone/>
              <a:defRPr sz="1200">
                <a:solidFill>
                  <a:srgbClr val="888888"/>
                </a:solidFill>
              </a:defRPr>
            </a:lvl3pPr>
            <a:lvl4pPr marL="0" lvl="3" indent="0" algn="r">
              <a:spcBef>
                <a:spcPts val="0"/>
              </a:spcBef>
              <a:buNone/>
              <a:defRPr sz="1200">
                <a:solidFill>
                  <a:srgbClr val="888888"/>
                </a:solidFill>
              </a:defRPr>
            </a:lvl4pPr>
            <a:lvl5pPr marL="0" lvl="4" indent="0" algn="r">
              <a:spcBef>
                <a:spcPts val="0"/>
              </a:spcBef>
              <a:buNone/>
              <a:defRPr sz="1200">
                <a:solidFill>
                  <a:srgbClr val="888888"/>
                </a:solidFill>
              </a:defRPr>
            </a:lvl5pPr>
            <a:lvl6pPr marL="0" lvl="5" indent="0" algn="r">
              <a:spcBef>
                <a:spcPts val="0"/>
              </a:spcBef>
              <a:buNone/>
              <a:defRPr sz="1200">
                <a:solidFill>
                  <a:srgbClr val="888888"/>
                </a:solidFill>
              </a:defRPr>
            </a:lvl6pPr>
            <a:lvl7pPr marL="0" lvl="6" indent="0" algn="r">
              <a:spcBef>
                <a:spcPts val="0"/>
              </a:spcBef>
              <a:buNone/>
              <a:defRPr sz="1200">
                <a:solidFill>
                  <a:srgbClr val="888888"/>
                </a:solidFill>
              </a:defRPr>
            </a:lvl7pPr>
            <a:lvl8pPr marL="0" lvl="7" indent="0" algn="r">
              <a:spcBef>
                <a:spcPts val="0"/>
              </a:spcBef>
              <a:buNone/>
              <a:defRPr sz="1200">
                <a:solidFill>
                  <a:srgbClr val="888888"/>
                </a:solidFill>
              </a:defRPr>
            </a:lvl8pPr>
            <a:lvl9pPr marL="0" lvl="8" indent="0" algn="r">
              <a:spcBef>
                <a:spcPts val="0"/>
              </a:spcBef>
              <a:buNone/>
              <a:defRPr sz="1200">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1"/>
        <p:cNvGrpSpPr/>
        <p:nvPr/>
      </p:nvGrpSpPr>
      <p:grpSpPr>
        <a:xfrm>
          <a:off x="0" y="0"/>
          <a:ext cx="0" cy="0"/>
          <a:chOff x="0" y="0"/>
          <a:chExt cx="0" cy="0"/>
        </a:xfrm>
      </p:grpSpPr>
      <p:sp>
        <p:nvSpPr>
          <p:cNvPr id="62" name="Google Shape;62;p10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4" name="Google Shape;64;p10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10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6" name="Google Shape;66;p10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10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0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0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88888"/>
                </a:solidFill>
              </a:defRPr>
            </a:lvl1pPr>
            <a:lvl2pPr marL="0" lvl="1" indent="0" algn="r">
              <a:spcBef>
                <a:spcPts val="0"/>
              </a:spcBef>
              <a:buNone/>
              <a:defRPr sz="1200">
                <a:solidFill>
                  <a:srgbClr val="888888"/>
                </a:solidFill>
              </a:defRPr>
            </a:lvl2pPr>
            <a:lvl3pPr marL="0" lvl="2" indent="0" algn="r">
              <a:spcBef>
                <a:spcPts val="0"/>
              </a:spcBef>
              <a:buNone/>
              <a:defRPr sz="1200">
                <a:solidFill>
                  <a:srgbClr val="888888"/>
                </a:solidFill>
              </a:defRPr>
            </a:lvl3pPr>
            <a:lvl4pPr marL="0" lvl="3" indent="0" algn="r">
              <a:spcBef>
                <a:spcPts val="0"/>
              </a:spcBef>
              <a:buNone/>
              <a:defRPr sz="1200">
                <a:solidFill>
                  <a:srgbClr val="888888"/>
                </a:solidFill>
              </a:defRPr>
            </a:lvl4pPr>
            <a:lvl5pPr marL="0" lvl="4" indent="0" algn="r">
              <a:spcBef>
                <a:spcPts val="0"/>
              </a:spcBef>
              <a:buNone/>
              <a:defRPr sz="1200">
                <a:solidFill>
                  <a:srgbClr val="888888"/>
                </a:solidFill>
              </a:defRPr>
            </a:lvl5pPr>
            <a:lvl6pPr marL="0" lvl="5" indent="0" algn="r">
              <a:spcBef>
                <a:spcPts val="0"/>
              </a:spcBef>
              <a:buNone/>
              <a:defRPr sz="1200">
                <a:solidFill>
                  <a:srgbClr val="888888"/>
                </a:solidFill>
              </a:defRPr>
            </a:lvl6pPr>
            <a:lvl7pPr marL="0" lvl="6" indent="0" algn="r">
              <a:spcBef>
                <a:spcPts val="0"/>
              </a:spcBef>
              <a:buNone/>
              <a:defRPr sz="1200">
                <a:solidFill>
                  <a:srgbClr val="888888"/>
                </a:solidFill>
              </a:defRPr>
            </a:lvl7pPr>
            <a:lvl8pPr marL="0" lvl="7" indent="0" algn="r">
              <a:spcBef>
                <a:spcPts val="0"/>
              </a:spcBef>
              <a:buNone/>
              <a:defRPr sz="1200">
                <a:solidFill>
                  <a:srgbClr val="888888"/>
                </a:solidFill>
              </a:defRPr>
            </a:lvl8pPr>
            <a:lvl9pPr marL="0" lvl="8" indent="0" algn="r">
              <a:spcBef>
                <a:spcPts val="0"/>
              </a:spcBef>
              <a:buNone/>
              <a:defRPr sz="1200">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9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9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9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hyperlink" Target="http://www.learningscientists.org/downloadable-materials/" TargetMode="External"/><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teachinghow2s.com/cogsci" TargetMode="External"/><Relationship Id="rId5" Type="http://schemas.openxmlformats.org/officeDocument/2006/relationships/hyperlink" Target="http://www.learningscientists.org/" TargetMode="External"/><Relationship Id="rId4" Type="http://schemas.openxmlformats.org/officeDocument/2006/relationships/hyperlink" Target="http://creativecommons.org/licenses/by-nc-nd/4.0/"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elixir-europe.org/events/code-of-conduct"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github.com/TrainTheTrainer/ELIXIR-EXCELERATE-TtT"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51.jpg"/><Relationship Id="rId4" Type="http://schemas.openxmlformats.org/officeDocument/2006/relationships/image" Target="../media/image50.jp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5.xml"/><Relationship Id="rId1" Type="http://schemas.openxmlformats.org/officeDocument/2006/relationships/slideLayout" Target="../slideLayouts/slideLayout5.xml"/><Relationship Id="rId4" Type="http://schemas.openxmlformats.org/officeDocument/2006/relationships/image" Target="../media/image53.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3.jpg"/><Relationship Id="rId13" Type="http://schemas.openxmlformats.org/officeDocument/2006/relationships/image" Target="../media/image18.jpg"/><Relationship Id="rId18" Type="http://schemas.openxmlformats.org/officeDocument/2006/relationships/image" Target="../media/image22.jpg"/><Relationship Id="rId3" Type="http://schemas.openxmlformats.org/officeDocument/2006/relationships/image" Target="../media/image8.jpg"/><Relationship Id="rId21" Type="http://schemas.openxmlformats.org/officeDocument/2006/relationships/image" Target="../media/image25.jpg"/><Relationship Id="rId7" Type="http://schemas.openxmlformats.org/officeDocument/2006/relationships/image" Target="../media/image12.jpg"/><Relationship Id="rId12" Type="http://schemas.openxmlformats.org/officeDocument/2006/relationships/image" Target="../media/image17.jpg"/><Relationship Id="rId17" Type="http://schemas.openxmlformats.org/officeDocument/2006/relationships/image" Target="../media/image21.jpg"/><Relationship Id="rId2" Type="http://schemas.openxmlformats.org/officeDocument/2006/relationships/notesSlide" Target="../notesSlides/notesSlide6.xml"/><Relationship Id="rId16" Type="http://schemas.openxmlformats.org/officeDocument/2006/relationships/image" Target="../media/image20.jpg"/><Relationship Id="rId20" Type="http://schemas.openxmlformats.org/officeDocument/2006/relationships/image" Target="../media/image24.jpg"/><Relationship Id="rId1" Type="http://schemas.openxmlformats.org/officeDocument/2006/relationships/slideLayout" Target="../slideLayouts/slideLayout3.xml"/><Relationship Id="rId6" Type="http://schemas.openxmlformats.org/officeDocument/2006/relationships/image" Target="../media/image11.jpg"/><Relationship Id="rId11" Type="http://schemas.openxmlformats.org/officeDocument/2006/relationships/image" Target="../media/image16.jpg"/><Relationship Id="rId5" Type="http://schemas.openxmlformats.org/officeDocument/2006/relationships/image" Target="../media/image10.jpg"/><Relationship Id="rId15" Type="http://schemas.openxmlformats.org/officeDocument/2006/relationships/image" Target="../media/image19.jpg"/><Relationship Id="rId10" Type="http://schemas.openxmlformats.org/officeDocument/2006/relationships/image" Target="../media/image15.jpg"/><Relationship Id="rId19" Type="http://schemas.openxmlformats.org/officeDocument/2006/relationships/image" Target="../media/image23.jpg"/><Relationship Id="rId4" Type="http://schemas.openxmlformats.org/officeDocument/2006/relationships/image" Target="../media/image9.jpg"/><Relationship Id="rId9" Type="http://schemas.openxmlformats.org/officeDocument/2006/relationships/image" Target="../media/image14.jpg"/><Relationship Id="rId14" Type="http://schemas.openxmlformats.org/officeDocument/2006/relationships/image" Target="../media/image4.jpg"/><Relationship Id="rId22" Type="http://schemas.openxmlformats.org/officeDocument/2006/relationships/image" Target="../media/image26.jp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
          <p:cNvSpPr txBox="1">
            <a:spLocks noGrp="1"/>
          </p:cNvSpPr>
          <p:nvPr>
            <p:ph type="ctrTitle"/>
          </p:nvPr>
        </p:nvSpPr>
        <p:spPr>
          <a:xfrm>
            <a:off x="1453275" y="3357009"/>
            <a:ext cx="10363200" cy="1913400"/>
          </a:xfrm>
          <a:prstGeom prst="rect">
            <a:avLst/>
          </a:prstGeom>
          <a:noFill/>
          <a:ln>
            <a:noFill/>
          </a:ln>
        </p:spPr>
        <p:txBody>
          <a:bodyPr spcFirstLastPara="1" wrap="square" lIns="0" tIns="0" rIns="0" bIns="0" anchor="t" anchorCtr="0">
            <a:noAutofit/>
          </a:bodyPr>
          <a:lstStyle/>
          <a:p>
            <a:pPr marL="0" marR="0" lvl="0" indent="0" algn="r" rtl="0">
              <a:lnSpc>
                <a:spcPct val="90000"/>
              </a:lnSpc>
              <a:spcBef>
                <a:spcPts val="0"/>
              </a:spcBef>
              <a:spcAft>
                <a:spcPts val="0"/>
              </a:spcAft>
              <a:buClr>
                <a:srgbClr val="003F41"/>
              </a:buClr>
              <a:buSzPts val="1400"/>
              <a:buFont typeface="Corbel"/>
              <a:buNone/>
            </a:pPr>
            <a:r>
              <a:rPr lang="en-US"/>
              <a:t> Principles of learning and how they apply to training and teaching</a:t>
            </a:r>
            <a:endParaRPr sz="5000" b="1" i="0" u="none" strike="noStrike" cap="none">
              <a:solidFill>
                <a:srgbClr val="003F41"/>
              </a:solidFill>
              <a:latin typeface="Corbel"/>
              <a:ea typeface="Corbel"/>
              <a:cs typeface="Corbel"/>
              <a:sym typeface="Corbe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92"/>
        <p:cNvGrpSpPr/>
        <p:nvPr/>
      </p:nvGrpSpPr>
      <p:grpSpPr>
        <a:xfrm>
          <a:off x="0" y="0"/>
          <a:ext cx="0" cy="0"/>
          <a:chOff x="0" y="0"/>
          <a:chExt cx="0" cy="0"/>
        </a:xfrm>
      </p:grpSpPr>
      <p:sp>
        <p:nvSpPr>
          <p:cNvPr id="193" name="Google Shape;193;p10"/>
          <p:cNvSpPr txBox="1">
            <a:spLocks noGrp="1"/>
          </p:cNvSpPr>
          <p:nvPr>
            <p:ph type="title"/>
          </p:nvPr>
        </p:nvSpPr>
        <p:spPr>
          <a:xfrm>
            <a:off x="719667" y="333375"/>
            <a:ext cx="10871100" cy="5031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1"/>
              </a:buClr>
              <a:buSzPts val="1400"/>
              <a:buFont typeface="Corbel"/>
              <a:buNone/>
            </a:pPr>
            <a:r>
              <a:rPr lang="en-US"/>
              <a:t>Resources to learn more about how learning works</a:t>
            </a:r>
            <a:endParaRPr/>
          </a:p>
        </p:txBody>
      </p:sp>
      <p:pic>
        <p:nvPicPr>
          <p:cNvPr id="194" name="Google Shape;194;p10"/>
          <p:cNvPicPr preferRelativeResize="0"/>
          <p:nvPr/>
        </p:nvPicPr>
        <p:blipFill rotWithShape="1">
          <a:blip r:embed="rId3">
            <a:alphaModFix/>
          </a:blip>
          <a:srcRect/>
          <a:stretch/>
        </p:blipFill>
        <p:spPr>
          <a:xfrm>
            <a:off x="1050200" y="1064175"/>
            <a:ext cx="2364825" cy="2364825"/>
          </a:xfrm>
          <a:prstGeom prst="rect">
            <a:avLst/>
          </a:prstGeom>
          <a:noFill/>
          <a:ln>
            <a:noFill/>
          </a:ln>
        </p:spPr>
      </p:pic>
      <p:pic>
        <p:nvPicPr>
          <p:cNvPr id="195" name="Google Shape;195;p10"/>
          <p:cNvPicPr preferRelativeResize="0"/>
          <p:nvPr/>
        </p:nvPicPr>
        <p:blipFill rotWithShape="1">
          <a:blip r:embed="rId4">
            <a:alphaModFix/>
          </a:blip>
          <a:srcRect/>
          <a:stretch/>
        </p:blipFill>
        <p:spPr>
          <a:xfrm>
            <a:off x="5011408" y="969173"/>
            <a:ext cx="1710026" cy="2474672"/>
          </a:xfrm>
          <a:prstGeom prst="rect">
            <a:avLst/>
          </a:prstGeom>
          <a:noFill/>
          <a:ln>
            <a:noFill/>
          </a:ln>
        </p:spPr>
      </p:pic>
      <p:pic>
        <p:nvPicPr>
          <p:cNvPr id="196" name="Google Shape;196;p10"/>
          <p:cNvPicPr preferRelativeResize="0"/>
          <p:nvPr/>
        </p:nvPicPr>
        <p:blipFill rotWithShape="1">
          <a:blip r:embed="rId5">
            <a:alphaModFix/>
          </a:blip>
          <a:srcRect/>
          <a:stretch/>
        </p:blipFill>
        <p:spPr>
          <a:xfrm>
            <a:off x="1050200" y="4312875"/>
            <a:ext cx="3676650" cy="752475"/>
          </a:xfrm>
          <a:prstGeom prst="rect">
            <a:avLst/>
          </a:prstGeom>
          <a:noFill/>
          <a:ln>
            <a:noFill/>
          </a:ln>
        </p:spPr>
      </p:pic>
      <p:sp>
        <p:nvSpPr>
          <p:cNvPr id="197" name="Google Shape;197;p10"/>
          <p:cNvSpPr txBox="1"/>
          <p:nvPr/>
        </p:nvSpPr>
        <p:spPr>
          <a:xfrm>
            <a:off x="1174125" y="5457025"/>
            <a:ext cx="7685100" cy="8967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the Carpentries instructor training materials</a:t>
            </a:r>
            <a:endParaRPr sz="24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http://carpentries.github.io/instructor-training/</a:t>
            </a:r>
            <a:endParaRPr sz="2400">
              <a:solidFill>
                <a:schemeClr val="dk1"/>
              </a:solidFill>
              <a:latin typeface="Calibri"/>
              <a:ea typeface="Calibri"/>
              <a:cs typeface="Calibri"/>
              <a:sym typeface="Calibri"/>
            </a:endParaRPr>
          </a:p>
        </p:txBody>
      </p:sp>
      <p:sp>
        <p:nvSpPr>
          <p:cNvPr id="198" name="Google Shape;198;p10"/>
          <p:cNvSpPr/>
          <p:nvPr/>
        </p:nvSpPr>
        <p:spPr>
          <a:xfrm>
            <a:off x="7904423" y="3744347"/>
            <a:ext cx="343709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https://www.learningscientists.org</a:t>
            </a:r>
            <a:endParaRPr/>
          </a:p>
        </p:txBody>
      </p:sp>
      <p:pic>
        <p:nvPicPr>
          <p:cNvPr id="199" name="Google Shape;199;p10"/>
          <p:cNvPicPr preferRelativeResize="0"/>
          <p:nvPr/>
        </p:nvPicPr>
        <p:blipFill rotWithShape="1">
          <a:blip r:embed="rId6">
            <a:alphaModFix/>
          </a:blip>
          <a:srcRect/>
          <a:stretch/>
        </p:blipFill>
        <p:spPr>
          <a:xfrm>
            <a:off x="8760610" y="960863"/>
            <a:ext cx="1761279" cy="252268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204"/>
        <p:cNvGrpSpPr/>
        <p:nvPr/>
      </p:nvGrpSpPr>
      <p:grpSpPr>
        <a:xfrm>
          <a:off x="0" y="0"/>
          <a:ext cx="0" cy="0"/>
          <a:chOff x="0" y="0"/>
          <a:chExt cx="0" cy="0"/>
        </a:xfrm>
      </p:grpSpPr>
      <p:sp>
        <p:nvSpPr>
          <p:cNvPr id="205" name="Google Shape;205;p11"/>
          <p:cNvSpPr txBox="1">
            <a:spLocks noGrp="1"/>
          </p:cNvSpPr>
          <p:nvPr>
            <p:ph type="title"/>
          </p:nvPr>
        </p:nvSpPr>
        <p:spPr>
          <a:xfrm>
            <a:off x="719675" y="333375"/>
            <a:ext cx="10871100" cy="1435267"/>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1"/>
              </a:buClr>
              <a:buSzPts val="1400"/>
              <a:buFont typeface="Corbel"/>
              <a:buNone/>
            </a:pPr>
            <a:r>
              <a:rPr lang="en-US" sz="2800" b="1"/>
              <a:t>Challenge</a:t>
            </a:r>
            <a:r>
              <a:rPr lang="en-US" sz="2800"/>
              <a:t> (3 min + 5 min)</a:t>
            </a:r>
            <a:endParaRPr sz="2800"/>
          </a:p>
          <a:p>
            <a:pPr marL="0" lvl="0" indent="0" algn="l" rtl="0">
              <a:lnSpc>
                <a:spcPct val="90000"/>
              </a:lnSpc>
              <a:spcBef>
                <a:spcPts val="0"/>
              </a:spcBef>
              <a:spcAft>
                <a:spcPts val="0"/>
              </a:spcAft>
              <a:buClr>
                <a:schemeClr val="accent1"/>
              </a:buClr>
              <a:buSzPts val="1400"/>
              <a:buFont typeface="Corbel"/>
              <a:buNone/>
            </a:pPr>
            <a:r>
              <a:rPr lang="en-US" sz="2800"/>
              <a:t>How do you go about learning something new ?</a:t>
            </a:r>
            <a:endParaRPr sz="2800"/>
          </a:p>
          <a:p>
            <a:pPr marL="0" lvl="0" indent="0" algn="l" rtl="0">
              <a:lnSpc>
                <a:spcPct val="90000"/>
              </a:lnSpc>
              <a:spcBef>
                <a:spcPts val="0"/>
              </a:spcBef>
              <a:spcAft>
                <a:spcPts val="0"/>
              </a:spcAft>
              <a:buClr>
                <a:schemeClr val="accent1"/>
              </a:buClr>
              <a:buSzPts val="1400"/>
              <a:buFont typeface="Corbel"/>
              <a:buNone/>
            </a:pPr>
            <a:r>
              <a:rPr lang="en-US" sz="2800"/>
              <a:t>How do you approach learning new things?</a:t>
            </a:r>
            <a:endParaRPr sz="2800"/>
          </a:p>
        </p:txBody>
      </p:sp>
      <p:sp>
        <p:nvSpPr>
          <p:cNvPr id="206" name="Google Shape;206;p11"/>
          <p:cNvSpPr txBox="1"/>
          <p:nvPr/>
        </p:nvSpPr>
        <p:spPr>
          <a:xfrm>
            <a:off x="719675" y="1526295"/>
            <a:ext cx="10402389" cy="4453399"/>
          </a:xfrm>
          <a:prstGeom prst="rect">
            <a:avLst/>
          </a:prstGeom>
          <a:noFill/>
          <a:ln>
            <a:noFill/>
          </a:ln>
        </p:spPr>
        <p:txBody>
          <a:bodyPr spcFirstLastPara="1" wrap="square" lIns="91425" tIns="91425" rIns="91425" bIns="91425" anchor="t" anchorCtr="0">
            <a:noAutofit/>
          </a:bodyPr>
          <a:lstStyle/>
          <a:p>
            <a:pPr marL="457200" marR="0" lvl="0" indent="-406400" algn="l" rtl="0">
              <a:lnSpc>
                <a:spcPct val="150000"/>
              </a:lnSpc>
              <a:spcBef>
                <a:spcPts val="0"/>
              </a:spcBef>
              <a:spcAft>
                <a:spcPts val="0"/>
              </a:spcAft>
              <a:buClr>
                <a:schemeClr val="dk1"/>
              </a:buClr>
              <a:buSzPts val="2800"/>
              <a:buFont typeface="Corbel"/>
              <a:buChar char="●"/>
            </a:pPr>
            <a:r>
              <a:rPr lang="en-US" sz="2800">
                <a:solidFill>
                  <a:schemeClr val="dk1"/>
                </a:solidFill>
                <a:latin typeface="Corbel"/>
                <a:ea typeface="Corbel"/>
                <a:cs typeface="Corbel"/>
                <a:sym typeface="Corbel"/>
              </a:rPr>
              <a:t>Which is the most effective approach for you to learn?</a:t>
            </a:r>
            <a:endParaRPr/>
          </a:p>
          <a:p>
            <a:pPr marL="0" marR="0" lvl="0" indent="0" algn="l" rtl="0">
              <a:spcBef>
                <a:spcPts val="0"/>
              </a:spcBef>
              <a:spcAft>
                <a:spcPts val="0"/>
              </a:spcAft>
              <a:buNone/>
            </a:pPr>
            <a:r>
              <a:rPr lang="en-US" sz="2800">
                <a:solidFill>
                  <a:schemeClr val="dk1"/>
                </a:solidFill>
                <a:latin typeface="Corbel"/>
                <a:ea typeface="Corbel"/>
                <a:cs typeface="Corbel"/>
                <a:sym typeface="Corbel"/>
              </a:rPr>
              <a:t> 	- </a:t>
            </a:r>
            <a:r>
              <a:rPr lang="en-US" sz="2400">
                <a:solidFill>
                  <a:schemeClr val="dk1"/>
                </a:solidFill>
                <a:latin typeface="Corbel"/>
                <a:ea typeface="Corbel"/>
                <a:cs typeface="Corbel"/>
                <a:sym typeface="Corbel"/>
              </a:rPr>
              <a:t>Read about it</a:t>
            </a:r>
            <a:endParaRPr sz="2400">
              <a:solidFill>
                <a:schemeClr val="dk1"/>
              </a:solidFill>
              <a:latin typeface="Corbel"/>
              <a:ea typeface="Corbel"/>
              <a:cs typeface="Corbel"/>
              <a:sym typeface="Corbel"/>
            </a:endParaRPr>
          </a:p>
          <a:p>
            <a:pPr marL="0" marR="0" lvl="0" indent="0" algn="l" rtl="0">
              <a:spcBef>
                <a:spcPts val="0"/>
              </a:spcBef>
              <a:spcAft>
                <a:spcPts val="0"/>
              </a:spcAft>
              <a:buNone/>
            </a:pPr>
            <a:r>
              <a:rPr lang="en-US" sz="2400">
                <a:solidFill>
                  <a:schemeClr val="dk1"/>
                </a:solidFill>
                <a:latin typeface="Corbel"/>
                <a:ea typeface="Corbel"/>
                <a:cs typeface="Corbel"/>
                <a:sym typeface="Corbel"/>
              </a:rPr>
              <a:t> 	- Attend a training session !</a:t>
            </a:r>
            <a:endParaRPr/>
          </a:p>
          <a:p>
            <a:pPr marL="0" marR="0" lvl="0" indent="0" algn="l" rtl="0">
              <a:spcBef>
                <a:spcPts val="0"/>
              </a:spcBef>
              <a:spcAft>
                <a:spcPts val="0"/>
              </a:spcAft>
              <a:buNone/>
            </a:pPr>
            <a:r>
              <a:rPr lang="en-US" sz="2400">
                <a:solidFill>
                  <a:schemeClr val="dk1"/>
                </a:solidFill>
                <a:latin typeface="Corbel"/>
                <a:ea typeface="Corbel"/>
                <a:cs typeface="Corbel"/>
                <a:sym typeface="Corbel"/>
              </a:rPr>
              <a:t> 	- Have a go ?</a:t>
            </a:r>
            <a:endParaRPr/>
          </a:p>
          <a:p>
            <a:pPr marL="0" marR="0" lvl="0" indent="0" algn="l" rtl="0">
              <a:spcBef>
                <a:spcPts val="0"/>
              </a:spcBef>
              <a:spcAft>
                <a:spcPts val="0"/>
              </a:spcAft>
              <a:buNone/>
            </a:pPr>
            <a:r>
              <a:rPr lang="en-US" sz="2400">
                <a:solidFill>
                  <a:schemeClr val="dk1"/>
                </a:solidFill>
                <a:latin typeface="Corbel"/>
                <a:ea typeface="Corbel"/>
                <a:cs typeface="Corbel"/>
                <a:sym typeface="Corbel"/>
              </a:rPr>
              <a:t> 	- Do, reflect, process, further understand?</a:t>
            </a:r>
            <a:endParaRPr sz="2400">
              <a:solidFill>
                <a:schemeClr val="dk1"/>
              </a:solidFill>
              <a:latin typeface="Corbel"/>
              <a:ea typeface="Corbel"/>
              <a:cs typeface="Corbel"/>
              <a:sym typeface="Corbel"/>
            </a:endParaRPr>
          </a:p>
          <a:p>
            <a:pPr marL="457200" marR="0" lvl="0" indent="-406400" algn="l" rtl="0">
              <a:lnSpc>
                <a:spcPct val="150000"/>
              </a:lnSpc>
              <a:spcBef>
                <a:spcPts val="0"/>
              </a:spcBef>
              <a:spcAft>
                <a:spcPts val="0"/>
              </a:spcAft>
              <a:buClr>
                <a:schemeClr val="dk1"/>
              </a:buClr>
              <a:buSzPts val="2800"/>
              <a:buFont typeface="Corbel"/>
              <a:buChar char="●"/>
            </a:pPr>
            <a:r>
              <a:rPr lang="en-US" sz="2800">
                <a:solidFill>
                  <a:schemeClr val="dk1"/>
                </a:solidFill>
                <a:latin typeface="Corbel"/>
                <a:ea typeface="Corbel"/>
                <a:cs typeface="Corbel"/>
                <a:sym typeface="Corbel"/>
              </a:rPr>
              <a:t>Make a list of three approaches that work for you when you want to learn something new (from the most to the less effective one);</a:t>
            </a:r>
            <a:endParaRPr/>
          </a:p>
          <a:p>
            <a:pPr marL="457200" marR="0" lvl="0" indent="-406400" algn="l" rtl="0">
              <a:lnSpc>
                <a:spcPct val="150000"/>
              </a:lnSpc>
              <a:spcBef>
                <a:spcPts val="0"/>
              </a:spcBef>
              <a:spcAft>
                <a:spcPts val="0"/>
              </a:spcAft>
              <a:buClr>
                <a:schemeClr val="dk1"/>
              </a:buClr>
              <a:buSzPts val="2800"/>
              <a:buFont typeface="Corbel"/>
              <a:buChar char="●"/>
            </a:pPr>
            <a:r>
              <a:rPr lang="en-US" sz="2800">
                <a:solidFill>
                  <a:schemeClr val="dk1"/>
                </a:solidFill>
                <a:latin typeface="Corbel"/>
                <a:ea typeface="Corbel"/>
                <a:cs typeface="Corbel"/>
                <a:sym typeface="Corbel"/>
              </a:rPr>
              <a:t>Discuss it with your partner and compare.</a:t>
            </a:r>
            <a:endParaRPr sz="2800">
              <a:solidFill>
                <a:schemeClr val="dk1"/>
              </a:solidFill>
              <a:latin typeface="Corbel"/>
              <a:ea typeface="Corbel"/>
              <a:cs typeface="Corbel"/>
              <a:sym typeface="Corbe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211"/>
        <p:cNvGrpSpPr/>
        <p:nvPr/>
      </p:nvGrpSpPr>
      <p:grpSpPr>
        <a:xfrm>
          <a:off x="0" y="0"/>
          <a:ext cx="0" cy="0"/>
          <a:chOff x="0" y="0"/>
          <a:chExt cx="0" cy="0"/>
        </a:xfrm>
      </p:grpSpPr>
      <p:sp>
        <p:nvSpPr>
          <p:cNvPr id="212" name="Google Shape;212;p12"/>
          <p:cNvSpPr txBox="1">
            <a:spLocks noGrp="1"/>
          </p:cNvSpPr>
          <p:nvPr>
            <p:ph type="title"/>
          </p:nvPr>
        </p:nvSpPr>
        <p:spPr>
          <a:xfrm>
            <a:off x="954030" y="988003"/>
            <a:ext cx="10871100" cy="1369436"/>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1"/>
              </a:buClr>
              <a:buSzPts val="1400"/>
              <a:buFont typeface="Corbel"/>
              <a:buNone/>
            </a:pPr>
            <a:r>
              <a:rPr lang="en-US" b="1"/>
              <a:t>Challenge</a:t>
            </a:r>
            <a:r>
              <a:rPr lang="en-US"/>
              <a:t> </a:t>
            </a:r>
            <a:endParaRPr/>
          </a:p>
          <a:p>
            <a:pPr marL="0" lvl="0" indent="0" algn="l" rtl="0">
              <a:lnSpc>
                <a:spcPct val="90000"/>
              </a:lnSpc>
              <a:spcBef>
                <a:spcPts val="0"/>
              </a:spcBef>
              <a:spcAft>
                <a:spcPts val="0"/>
              </a:spcAft>
              <a:buClr>
                <a:schemeClr val="accent1"/>
              </a:buClr>
              <a:buSzPts val="1400"/>
              <a:buFont typeface="Corbel"/>
              <a:buNone/>
            </a:pPr>
            <a:r>
              <a:rPr lang="en-US"/>
              <a:t>What is learning in your opinion/experience?</a:t>
            </a:r>
            <a:br>
              <a:rPr lang="en-US"/>
            </a:br>
            <a:r>
              <a:rPr lang="en-US"/>
              <a:t>(5 min)</a:t>
            </a:r>
            <a:endParaRPr/>
          </a:p>
        </p:txBody>
      </p:sp>
      <p:sp>
        <p:nvSpPr>
          <p:cNvPr id="213" name="Google Shape;213;p12"/>
          <p:cNvSpPr txBox="1"/>
          <p:nvPr/>
        </p:nvSpPr>
        <p:spPr>
          <a:xfrm>
            <a:off x="954030" y="2909928"/>
            <a:ext cx="10402389" cy="1745199"/>
          </a:xfrm>
          <a:prstGeom prst="rect">
            <a:avLst/>
          </a:prstGeom>
          <a:noFill/>
          <a:ln>
            <a:noFill/>
          </a:ln>
        </p:spPr>
        <p:txBody>
          <a:bodyPr spcFirstLastPara="1" wrap="square" lIns="91425" tIns="91425" rIns="91425" bIns="91425" anchor="t" anchorCtr="0">
            <a:noAutofit/>
          </a:bodyPr>
          <a:lstStyle/>
          <a:p>
            <a:pPr marL="457200" marR="0" lvl="0" indent="-406400" algn="l" rtl="0">
              <a:lnSpc>
                <a:spcPct val="150000"/>
              </a:lnSpc>
              <a:spcBef>
                <a:spcPts val="0"/>
              </a:spcBef>
              <a:spcAft>
                <a:spcPts val="0"/>
              </a:spcAft>
              <a:buClr>
                <a:schemeClr val="dk1"/>
              </a:buClr>
              <a:buSzPts val="2800"/>
              <a:buFont typeface="Corbel"/>
              <a:buChar char="●"/>
            </a:pPr>
            <a:r>
              <a:rPr lang="en-US" sz="2800">
                <a:solidFill>
                  <a:schemeClr val="dk1"/>
                </a:solidFill>
                <a:latin typeface="Corbel"/>
                <a:ea typeface="Corbel"/>
                <a:cs typeface="Corbel"/>
                <a:sym typeface="Corbel"/>
              </a:rPr>
              <a:t>Discuss with a partner and write in the GDoc one or more definitions of what is learning in your opinion/experience</a:t>
            </a:r>
            <a:endParaRPr sz="2800">
              <a:solidFill>
                <a:schemeClr val="dk1"/>
              </a:solidFill>
              <a:latin typeface="Corbel"/>
              <a:ea typeface="Corbel"/>
              <a:cs typeface="Corbel"/>
              <a:sym typeface="Corbe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230"/>
        <p:cNvGrpSpPr/>
        <p:nvPr/>
      </p:nvGrpSpPr>
      <p:grpSpPr>
        <a:xfrm>
          <a:off x="0" y="0"/>
          <a:ext cx="0" cy="0"/>
          <a:chOff x="0" y="0"/>
          <a:chExt cx="0" cy="0"/>
        </a:xfrm>
      </p:grpSpPr>
      <p:sp>
        <p:nvSpPr>
          <p:cNvPr id="231" name="Google Shape;231;p15"/>
          <p:cNvSpPr txBox="1">
            <a:spLocks noGrp="1"/>
          </p:cNvSpPr>
          <p:nvPr>
            <p:ph type="title"/>
          </p:nvPr>
        </p:nvSpPr>
        <p:spPr>
          <a:xfrm>
            <a:off x="511126" y="168944"/>
            <a:ext cx="11392115" cy="921919"/>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Clr>
                <a:schemeClr val="accent3"/>
              </a:buClr>
              <a:buSzPts val="1400"/>
              <a:buFont typeface="Corbel"/>
              <a:buNone/>
            </a:pPr>
            <a:r>
              <a:rPr lang="en-US">
                <a:solidFill>
                  <a:schemeClr val="accent3"/>
                </a:solidFill>
              </a:rPr>
              <a:t> </a:t>
            </a:r>
            <a:r>
              <a:rPr lang="en-US" sz="2800">
                <a:solidFill>
                  <a:schemeClr val="accent3"/>
                </a:solidFill>
              </a:rPr>
              <a:t>There is </a:t>
            </a:r>
            <a:r>
              <a:rPr lang="en-US" sz="2800">
                <a:solidFill>
                  <a:schemeClr val="dk2"/>
                </a:solidFill>
              </a:rPr>
              <a:t>no universal theory</a:t>
            </a:r>
            <a:r>
              <a:rPr lang="en-US" sz="2800">
                <a:solidFill>
                  <a:schemeClr val="accent3"/>
                </a:solidFill>
              </a:rPr>
              <a:t> of learning but </a:t>
            </a:r>
            <a:r>
              <a:rPr lang="en-US" sz="2800">
                <a:solidFill>
                  <a:schemeClr val="dk2"/>
                </a:solidFill>
              </a:rPr>
              <a:t>evidence-based research results</a:t>
            </a:r>
            <a:r>
              <a:rPr lang="en-US" sz="2800">
                <a:solidFill>
                  <a:schemeClr val="accent3"/>
                </a:solidFill>
              </a:rPr>
              <a:t> supporting some </a:t>
            </a:r>
            <a:r>
              <a:rPr lang="en-US" sz="2800">
                <a:solidFill>
                  <a:schemeClr val="dk2"/>
                </a:solidFill>
              </a:rPr>
              <a:t>learning principles</a:t>
            </a:r>
            <a:r>
              <a:rPr lang="en-US" sz="2800">
                <a:solidFill>
                  <a:schemeClr val="accent3"/>
                </a:solidFill>
              </a:rPr>
              <a:t>, which are today accepted and applied</a:t>
            </a:r>
            <a:endParaRPr sz="2800">
              <a:solidFill>
                <a:schemeClr val="accent3"/>
              </a:solidFill>
            </a:endParaRPr>
          </a:p>
        </p:txBody>
      </p:sp>
      <p:pic>
        <p:nvPicPr>
          <p:cNvPr id="3" name="Google Shape;225;p14">
            <a:extLst>
              <a:ext uri="{FF2B5EF4-FFF2-40B4-BE49-F238E27FC236}">
                <a16:creationId xmlns:a16="http://schemas.microsoft.com/office/drawing/2014/main" id="{35737E03-502E-6242-8C25-11E8639D22E2}"/>
              </a:ext>
            </a:extLst>
          </p:cNvPr>
          <p:cNvPicPr preferRelativeResize="0"/>
          <p:nvPr/>
        </p:nvPicPr>
        <p:blipFill rotWithShape="1">
          <a:blip r:embed="rId3">
            <a:alphaModFix/>
          </a:blip>
          <a:srcRect/>
          <a:stretch/>
        </p:blipFill>
        <p:spPr>
          <a:xfrm>
            <a:off x="2261937" y="1090863"/>
            <a:ext cx="7411453" cy="560671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236"/>
        <p:cNvGrpSpPr/>
        <p:nvPr/>
      </p:nvGrpSpPr>
      <p:grpSpPr>
        <a:xfrm>
          <a:off x="0" y="0"/>
          <a:ext cx="0" cy="0"/>
          <a:chOff x="0" y="0"/>
          <a:chExt cx="0" cy="0"/>
        </a:xfrm>
      </p:grpSpPr>
      <p:sp>
        <p:nvSpPr>
          <p:cNvPr id="238" name="Google Shape;238;p16"/>
          <p:cNvSpPr txBox="1">
            <a:spLocks noGrp="1"/>
          </p:cNvSpPr>
          <p:nvPr>
            <p:ph type="body" idx="1"/>
          </p:nvPr>
        </p:nvSpPr>
        <p:spPr>
          <a:xfrm>
            <a:off x="711200" y="1525589"/>
            <a:ext cx="10871100" cy="43512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1100"/>
              <a:buFont typeface="Arial"/>
              <a:buNone/>
            </a:pPr>
            <a:endParaRPr>
              <a:solidFill>
                <a:srgbClr val="595959"/>
              </a:solidFill>
            </a:endParaRPr>
          </a:p>
          <a:p>
            <a:pPr marL="457200" marR="0" lvl="0" indent="0" algn="l" rtl="0">
              <a:lnSpc>
                <a:spcPct val="115000"/>
              </a:lnSpc>
              <a:spcBef>
                <a:spcPts val="1600"/>
              </a:spcBef>
              <a:spcAft>
                <a:spcPts val="0"/>
              </a:spcAft>
              <a:buSzPts val="2400"/>
              <a:buNone/>
            </a:pPr>
            <a:endParaRPr>
              <a:solidFill>
                <a:srgbClr val="595959"/>
              </a:solidFill>
            </a:endParaRPr>
          </a:p>
        </p:txBody>
      </p:sp>
      <p:sp>
        <p:nvSpPr>
          <p:cNvPr id="239" name="Google Shape;239;p16"/>
          <p:cNvSpPr txBox="1"/>
          <p:nvPr/>
        </p:nvSpPr>
        <p:spPr>
          <a:xfrm>
            <a:off x="193407" y="5688360"/>
            <a:ext cx="11744324" cy="105309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000000"/>
              </a:buClr>
              <a:buSzPts val="1100"/>
              <a:buFont typeface="Arial"/>
              <a:buNone/>
            </a:pPr>
            <a:r>
              <a:rPr lang="en-US" sz="1800">
                <a:solidFill>
                  <a:srgbClr val="000000"/>
                </a:solidFill>
                <a:latin typeface="Corbel"/>
                <a:ea typeface="Corbel"/>
                <a:cs typeface="Corbel"/>
                <a:sym typeface="Corbel"/>
              </a:rPr>
              <a:t>Six Strategies for Effective Learning by</a:t>
            </a:r>
            <a:r>
              <a:rPr lang="en-US" sz="1800">
                <a:solidFill>
                  <a:srgbClr val="000000"/>
                </a:solidFill>
                <a:uFill>
                  <a:noFill/>
                </a:uFill>
                <a:latin typeface="Corbel"/>
                <a:ea typeface="Corbel"/>
                <a:cs typeface="Corbel"/>
                <a:sym typeface="Corbel"/>
                <a:hlinkClick r:id="rId3"/>
              </a:rPr>
              <a:t> </a:t>
            </a:r>
            <a:r>
              <a:rPr lang="en-US" sz="1800" u="sng">
                <a:solidFill>
                  <a:srgbClr val="0097A7"/>
                </a:solidFill>
                <a:latin typeface="Corbel"/>
                <a:ea typeface="Corbel"/>
                <a:cs typeface="Corbel"/>
                <a:sym typeface="Corbel"/>
                <a:hlinkClick r:id="rId3"/>
              </a:rPr>
              <a:t>Yana Weinstein, Megan Smith, &amp; Oliver Caviglioli</a:t>
            </a:r>
            <a:r>
              <a:rPr lang="en-US" sz="1800">
                <a:solidFill>
                  <a:srgbClr val="000000"/>
                </a:solidFill>
                <a:latin typeface="Corbel"/>
                <a:ea typeface="Corbel"/>
                <a:cs typeface="Corbel"/>
                <a:sym typeface="Corbel"/>
              </a:rPr>
              <a:t> is licensed under a</a:t>
            </a:r>
            <a:r>
              <a:rPr lang="en-US" sz="1800">
                <a:solidFill>
                  <a:srgbClr val="000000"/>
                </a:solidFill>
                <a:uFill>
                  <a:noFill/>
                </a:uFill>
                <a:latin typeface="Corbel"/>
                <a:ea typeface="Corbel"/>
                <a:cs typeface="Corbel"/>
                <a:sym typeface="Corbel"/>
                <a:hlinkClick r:id="rId4"/>
              </a:rPr>
              <a:t> </a:t>
            </a:r>
            <a:r>
              <a:rPr lang="en-US" sz="1800" u="sng">
                <a:solidFill>
                  <a:srgbClr val="0097A7"/>
                </a:solidFill>
                <a:latin typeface="Corbel"/>
                <a:ea typeface="Corbel"/>
                <a:cs typeface="Corbel"/>
                <a:sym typeface="Corbel"/>
                <a:hlinkClick r:id="rId4"/>
              </a:rPr>
              <a:t>Creative Commons Attribution-NonCommercial-NoDerivatives 4.0 International License</a:t>
            </a:r>
            <a:r>
              <a:rPr lang="en-US" sz="1800">
                <a:solidFill>
                  <a:srgbClr val="000000"/>
                </a:solidFill>
                <a:latin typeface="Corbel"/>
                <a:ea typeface="Corbel"/>
                <a:cs typeface="Corbel"/>
                <a:sym typeface="Corbel"/>
              </a:rPr>
              <a:t>.</a:t>
            </a:r>
            <a:endParaRPr sz="1800">
              <a:solidFill>
                <a:srgbClr val="000000"/>
              </a:solidFill>
              <a:latin typeface="Corbel"/>
              <a:ea typeface="Corbel"/>
              <a:cs typeface="Corbel"/>
              <a:sym typeface="Corbel"/>
            </a:endParaRPr>
          </a:p>
          <a:p>
            <a:pPr>
              <a:buSzPts val="1200"/>
            </a:pPr>
            <a:r>
              <a:rPr lang="en-US" sz="1800">
                <a:solidFill>
                  <a:srgbClr val="000000"/>
                </a:solidFill>
                <a:latin typeface="Corbel"/>
                <a:ea typeface="Corbel"/>
                <a:cs typeface="Corbel"/>
                <a:sym typeface="Corbel"/>
              </a:rPr>
              <a:t>Based on a work at</a:t>
            </a:r>
            <a:r>
              <a:rPr lang="en-US" sz="1800">
                <a:solidFill>
                  <a:srgbClr val="000000"/>
                </a:solidFill>
                <a:uFill>
                  <a:noFill/>
                </a:uFill>
                <a:latin typeface="Corbel"/>
                <a:ea typeface="Corbel"/>
                <a:cs typeface="Corbel"/>
                <a:sym typeface="Corbel"/>
                <a:hlinkClick r:id="rId5"/>
              </a:rPr>
              <a:t> </a:t>
            </a:r>
            <a:r>
              <a:rPr lang="en-US" sz="1800" u="sng">
                <a:solidFill>
                  <a:srgbClr val="0097A7"/>
                </a:solidFill>
                <a:latin typeface="Corbel"/>
                <a:ea typeface="Corbel"/>
                <a:cs typeface="Corbel"/>
                <a:sym typeface="Corbel"/>
                <a:hlinkClick r:id="rId5"/>
              </a:rPr>
              <a:t>http://www.learningscientists.org</a:t>
            </a:r>
            <a:r>
              <a:rPr lang="en-US" sz="1800" u="sng">
                <a:solidFill>
                  <a:srgbClr val="0097A7"/>
                </a:solidFill>
                <a:latin typeface="Corbel"/>
                <a:ea typeface="Corbel"/>
                <a:cs typeface="Corbel"/>
                <a:sym typeface="Corbel"/>
              </a:rPr>
              <a:t>, </a:t>
            </a:r>
            <a:r>
              <a:rPr lang="en-US" sz="1800" u="sng">
                <a:solidFill>
                  <a:srgbClr val="0097A7"/>
                </a:solidFill>
                <a:latin typeface="Corbel"/>
                <a:ea typeface="Corbel"/>
                <a:cs typeface="Corbel"/>
                <a:sym typeface="Corbel"/>
                <a:hlinkClick r:id="rId6"/>
              </a:rPr>
              <a:t>teachinghow2s.com/cogsci</a:t>
            </a:r>
            <a:r>
              <a:rPr lang="en-US" sz="1800">
                <a:solidFill>
                  <a:schemeClr val="dk1"/>
                </a:solidFill>
                <a:latin typeface="Corbel"/>
                <a:ea typeface="Corbel"/>
                <a:cs typeface="Corbel"/>
                <a:sym typeface="Corbel"/>
              </a:rPr>
              <a:t> </a:t>
            </a:r>
          </a:p>
        </p:txBody>
      </p:sp>
      <p:pic>
        <p:nvPicPr>
          <p:cNvPr id="240" name="Google Shape;240;p16"/>
          <p:cNvPicPr preferRelativeResize="0"/>
          <p:nvPr/>
        </p:nvPicPr>
        <p:blipFill rotWithShape="1">
          <a:blip r:embed="rId7">
            <a:alphaModFix/>
          </a:blip>
          <a:srcRect/>
          <a:stretch/>
        </p:blipFill>
        <p:spPr>
          <a:xfrm>
            <a:off x="2642183" y="977933"/>
            <a:ext cx="6846771" cy="4793359"/>
          </a:xfrm>
          <a:prstGeom prst="rect">
            <a:avLst/>
          </a:prstGeom>
          <a:noFill/>
          <a:ln>
            <a:noFill/>
          </a:ln>
        </p:spPr>
      </p:pic>
      <p:sp>
        <p:nvSpPr>
          <p:cNvPr id="237" name="Google Shape;237;p16"/>
          <p:cNvSpPr txBox="1">
            <a:spLocks noGrp="1"/>
          </p:cNvSpPr>
          <p:nvPr>
            <p:ph type="title"/>
          </p:nvPr>
        </p:nvSpPr>
        <p:spPr>
          <a:xfrm>
            <a:off x="719667" y="333374"/>
            <a:ext cx="9636661" cy="88582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3"/>
              </a:buClr>
              <a:buSzPts val="1400"/>
              <a:buFont typeface="Corbel"/>
              <a:buNone/>
            </a:pPr>
            <a:r>
              <a:rPr lang="en-US">
                <a:solidFill>
                  <a:schemeClr val="accent3"/>
                </a:solidFill>
              </a:rPr>
              <a:t>Six Strategies for effective learning (based on evidence from cognitive research)</a:t>
            </a:r>
            <a:endParaRPr>
              <a:solidFill>
                <a:schemeClr val="accent3"/>
              </a:solidFill>
            </a:endParaRPr>
          </a:p>
        </p:txBody>
      </p:sp>
      <p:pic>
        <p:nvPicPr>
          <p:cNvPr id="6" name="Google Shape;199;p10">
            <a:extLst>
              <a:ext uri="{FF2B5EF4-FFF2-40B4-BE49-F238E27FC236}">
                <a16:creationId xmlns:a16="http://schemas.microsoft.com/office/drawing/2014/main" id="{AE1D5C9D-92D3-894F-9B01-788E4701C2AD}"/>
              </a:ext>
            </a:extLst>
          </p:cNvPr>
          <p:cNvPicPr preferRelativeResize="0"/>
          <p:nvPr/>
        </p:nvPicPr>
        <p:blipFill rotWithShape="1">
          <a:blip r:embed="rId8">
            <a:alphaModFix/>
          </a:blip>
          <a:srcRect/>
          <a:stretch/>
        </p:blipFill>
        <p:spPr>
          <a:xfrm>
            <a:off x="10356328" y="46463"/>
            <a:ext cx="1761279" cy="252268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8" name="Table 17">
            <a:extLst>
              <a:ext uri="{FF2B5EF4-FFF2-40B4-BE49-F238E27FC236}">
                <a16:creationId xmlns:a16="http://schemas.microsoft.com/office/drawing/2014/main" id="{64F37A7A-7D96-D64F-97ED-A66F73442CAC}"/>
              </a:ext>
            </a:extLst>
          </p:cNvPr>
          <p:cNvGraphicFramePr>
            <a:graphicFrameLocks noGrp="1"/>
          </p:cNvGraphicFramePr>
          <p:nvPr>
            <p:extLst>
              <p:ext uri="{D42A27DB-BD31-4B8C-83A1-F6EECF244321}">
                <p14:modId xmlns:p14="http://schemas.microsoft.com/office/powerpoint/2010/main" val="541805000"/>
              </p:ext>
            </p:extLst>
          </p:nvPr>
        </p:nvGraphicFramePr>
        <p:xfrm>
          <a:off x="0" y="0"/>
          <a:ext cx="12192000" cy="6858001"/>
        </p:xfrm>
        <a:graphic>
          <a:graphicData uri="http://schemas.openxmlformats.org/drawingml/2006/table">
            <a:tbl>
              <a:tblPr firstRow="1" bandRow="1">
                <a:tableStyleId>{5940675A-B579-460E-94D1-54222C63F5DA}</a:tableStyleId>
              </a:tblPr>
              <a:tblGrid>
                <a:gridCol w="4948518">
                  <a:extLst>
                    <a:ext uri="{9D8B030D-6E8A-4147-A177-3AD203B41FA5}">
                      <a16:colId xmlns:a16="http://schemas.microsoft.com/office/drawing/2014/main" val="12288582"/>
                    </a:ext>
                  </a:extLst>
                </a:gridCol>
                <a:gridCol w="7243482">
                  <a:extLst>
                    <a:ext uri="{9D8B030D-6E8A-4147-A177-3AD203B41FA5}">
                      <a16:colId xmlns:a16="http://schemas.microsoft.com/office/drawing/2014/main" val="456675425"/>
                    </a:ext>
                  </a:extLst>
                </a:gridCol>
              </a:tblGrid>
              <a:tr h="703775">
                <a:tc>
                  <a:txBody>
                    <a:bodyPr/>
                    <a:lstStyle/>
                    <a:p>
                      <a:r>
                        <a:rPr lang="it-IT" sz="3200" b="1">
                          <a:latin typeface="Corbel" panose="020B0503020204020204" pitchFamily="34" charset="0"/>
                        </a:rPr>
                        <a:t>Learning strategy</a:t>
                      </a:r>
                    </a:p>
                  </a:txBody>
                  <a:tcPr/>
                </a:tc>
                <a:tc>
                  <a:txBody>
                    <a:bodyPr/>
                    <a:lstStyle/>
                    <a:p>
                      <a:pPr algn="l"/>
                      <a:r>
                        <a:rPr lang="it-IT" sz="3200" b="1">
                          <a:latin typeface="Corbel" panose="020B0503020204020204" pitchFamily="34" charset="0"/>
                        </a:rPr>
                        <a:t>Description</a:t>
                      </a:r>
                    </a:p>
                  </a:txBody>
                  <a:tcPr/>
                </a:tc>
                <a:extLst>
                  <a:ext uri="{0D108BD9-81ED-4DB2-BD59-A6C34878D82A}">
                    <a16:rowId xmlns:a16="http://schemas.microsoft.com/office/drawing/2014/main" val="2247543693"/>
                  </a:ext>
                </a:extLst>
              </a:tr>
              <a:tr h="1063906">
                <a:tc>
                  <a:txBody>
                    <a:bodyPr/>
                    <a:lstStyle/>
                    <a:p>
                      <a:r>
                        <a:rPr lang="it-IT" sz="2800">
                          <a:solidFill>
                            <a:schemeClr val="accent5">
                              <a:lumMod val="75000"/>
                            </a:schemeClr>
                          </a:solidFill>
                          <a:latin typeface="Corbel" panose="020B0503020204020204" pitchFamily="34" charset="0"/>
                        </a:rPr>
                        <a:t>Spaced practice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2800">
                          <a:latin typeface="Corbel" panose="020B0503020204020204" pitchFamily="34" charset="0"/>
                        </a:rPr>
                        <a:t>Creating a study schedule that spreads study activities out over time</a:t>
                      </a:r>
                    </a:p>
                  </a:txBody>
                  <a:tcPr/>
                </a:tc>
                <a:extLst>
                  <a:ext uri="{0D108BD9-81ED-4DB2-BD59-A6C34878D82A}">
                    <a16:rowId xmlns:a16="http://schemas.microsoft.com/office/drawing/2014/main" val="1493167185"/>
                  </a:ext>
                </a:extLst>
              </a:tr>
              <a:tr h="949301">
                <a:tc>
                  <a:txBody>
                    <a:bodyPr/>
                    <a:lstStyle/>
                    <a:p>
                      <a:r>
                        <a:rPr lang="it-IT" sz="2800">
                          <a:solidFill>
                            <a:schemeClr val="accent5">
                              <a:lumMod val="75000"/>
                            </a:schemeClr>
                          </a:solidFill>
                          <a:latin typeface="Corbel" panose="020B0503020204020204" pitchFamily="34" charset="0"/>
                        </a:rPr>
                        <a:t>Interleaving</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2800">
                          <a:latin typeface="Corbel" panose="020B0503020204020204" pitchFamily="34" charset="0"/>
                        </a:rPr>
                        <a:t>Switching between topics while studying</a:t>
                      </a:r>
                    </a:p>
                  </a:txBody>
                  <a:tcPr/>
                </a:tc>
                <a:extLst>
                  <a:ext uri="{0D108BD9-81ED-4DB2-BD59-A6C34878D82A}">
                    <a16:rowId xmlns:a16="http://schemas.microsoft.com/office/drawing/2014/main" val="173783870"/>
                  </a:ext>
                </a:extLst>
              </a:tr>
              <a:tr h="1063906">
                <a:tc>
                  <a:txBody>
                    <a:bodyPr/>
                    <a:lstStyle/>
                    <a:p>
                      <a:r>
                        <a:rPr lang="it-IT" sz="2800">
                          <a:solidFill>
                            <a:schemeClr val="accent5">
                              <a:lumMod val="75000"/>
                            </a:schemeClr>
                          </a:solidFill>
                          <a:latin typeface="Corbel" panose="020B0503020204020204" pitchFamily="34" charset="0"/>
                        </a:rPr>
                        <a:t>Elaboration</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2800">
                          <a:latin typeface="Corbel" panose="020B0503020204020204" pitchFamily="34" charset="0"/>
                        </a:rPr>
                        <a:t>Asking and explaining why and how things work</a:t>
                      </a:r>
                    </a:p>
                  </a:txBody>
                  <a:tcPr/>
                </a:tc>
                <a:extLst>
                  <a:ext uri="{0D108BD9-81ED-4DB2-BD59-A6C34878D82A}">
                    <a16:rowId xmlns:a16="http://schemas.microsoft.com/office/drawing/2014/main" val="2065300268"/>
                  </a:ext>
                </a:extLst>
              </a:tr>
              <a:tr h="106390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2800">
                          <a:solidFill>
                            <a:schemeClr val="accent5">
                              <a:lumMod val="75000"/>
                            </a:schemeClr>
                          </a:solidFill>
                          <a:latin typeface="Corbel" panose="020B0503020204020204" pitchFamily="34" charset="0"/>
                        </a:rPr>
                        <a:t>Concrete examples</a:t>
                      </a:r>
                    </a:p>
                    <a:p>
                      <a:endParaRPr lang="it-IT" sz="2800">
                        <a:solidFill>
                          <a:schemeClr val="accent5">
                            <a:lumMod val="75000"/>
                          </a:schemeClr>
                        </a:solidFill>
                        <a:latin typeface="Corbel" panose="020B0503020204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2800">
                          <a:latin typeface="Corbel" panose="020B0503020204020204" pitchFamily="34" charset="0"/>
                        </a:rPr>
                        <a:t>When studying abstract concepts, illustrating them with specific examples</a:t>
                      </a:r>
                    </a:p>
                  </a:txBody>
                  <a:tcPr/>
                </a:tc>
                <a:extLst>
                  <a:ext uri="{0D108BD9-81ED-4DB2-BD59-A6C34878D82A}">
                    <a16:rowId xmlns:a16="http://schemas.microsoft.com/office/drawing/2014/main" val="1300094420"/>
                  </a:ext>
                </a:extLst>
              </a:tr>
              <a:tr h="94930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2800">
                          <a:solidFill>
                            <a:schemeClr val="accent5">
                              <a:lumMod val="75000"/>
                            </a:schemeClr>
                          </a:solidFill>
                          <a:latin typeface="Corbel" panose="020B0503020204020204" pitchFamily="34" charset="0"/>
                        </a:rPr>
                        <a:t>Dual coding</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2800">
                          <a:latin typeface="Corbel" panose="020B0503020204020204" pitchFamily="34" charset="0"/>
                        </a:rPr>
                        <a:t>Combining words with visuals</a:t>
                      </a:r>
                    </a:p>
                  </a:txBody>
                  <a:tcPr/>
                </a:tc>
                <a:extLst>
                  <a:ext uri="{0D108BD9-81ED-4DB2-BD59-A6C34878D82A}">
                    <a16:rowId xmlns:a16="http://schemas.microsoft.com/office/drawing/2014/main" val="3292871236"/>
                  </a:ext>
                </a:extLst>
              </a:tr>
              <a:tr h="106390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2800">
                          <a:solidFill>
                            <a:schemeClr val="accent5">
                              <a:lumMod val="75000"/>
                            </a:schemeClr>
                          </a:solidFill>
                          <a:latin typeface="Corbel" panose="020B0503020204020204" pitchFamily="34" charset="0"/>
                        </a:rPr>
                        <a:t>Retrieval practice</a:t>
                      </a:r>
                    </a:p>
                    <a:p>
                      <a:endParaRPr lang="it-IT" sz="2800">
                        <a:solidFill>
                          <a:schemeClr val="accent5">
                            <a:lumMod val="75000"/>
                          </a:schemeClr>
                        </a:solidFill>
                        <a:latin typeface="Corbel" panose="020B0503020204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2800">
                          <a:latin typeface="Corbel" panose="020B0503020204020204" pitchFamily="34" charset="0"/>
                        </a:rPr>
                        <a:t>Bringing learned information to mind from long term memory</a:t>
                      </a:r>
                    </a:p>
                  </a:txBody>
                  <a:tcPr/>
                </a:tc>
                <a:extLst>
                  <a:ext uri="{0D108BD9-81ED-4DB2-BD59-A6C34878D82A}">
                    <a16:rowId xmlns:a16="http://schemas.microsoft.com/office/drawing/2014/main" val="3891305932"/>
                  </a:ext>
                </a:extLst>
              </a:tr>
            </a:tbl>
          </a:graphicData>
        </a:graphic>
      </p:graphicFrame>
      <p:pic>
        <p:nvPicPr>
          <p:cNvPr id="20" name="Picture 19">
            <a:extLst>
              <a:ext uri="{FF2B5EF4-FFF2-40B4-BE49-F238E27FC236}">
                <a16:creationId xmlns:a16="http://schemas.microsoft.com/office/drawing/2014/main" id="{22CE455D-F5B0-154A-8315-194580C1A6C4}"/>
              </a:ext>
            </a:extLst>
          </p:cNvPr>
          <p:cNvPicPr>
            <a:picLocks noChangeAspect="1"/>
          </p:cNvPicPr>
          <p:nvPr/>
        </p:nvPicPr>
        <p:blipFill>
          <a:blip r:embed="rId3"/>
          <a:stretch>
            <a:fillRect/>
          </a:stretch>
        </p:blipFill>
        <p:spPr>
          <a:xfrm>
            <a:off x="3826213" y="3812344"/>
            <a:ext cx="1069406" cy="1007337"/>
          </a:xfrm>
          <a:prstGeom prst="rect">
            <a:avLst/>
          </a:prstGeom>
          <a:ln>
            <a:solidFill>
              <a:schemeClr val="accent1"/>
            </a:solidFill>
          </a:ln>
        </p:spPr>
      </p:pic>
      <p:pic>
        <p:nvPicPr>
          <p:cNvPr id="22" name="Picture 21">
            <a:extLst>
              <a:ext uri="{FF2B5EF4-FFF2-40B4-BE49-F238E27FC236}">
                <a16:creationId xmlns:a16="http://schemas.microsoft.com/office/drawing/2014/main" id="{4AD83625-8CE2-D148-BEE3-CD09D7C3BCFB}"/>
              </a:ext>
            </a:extLst>
          </p:cNvPr>
          <p:cNvPicPr>
            <a:picLocks noChangeAspect="1"/>
          </p:cNvPicPr>
          <p:nvPr/>
        </p:nvPicPr>
        <p:blipFill>
          <a:blip r:embed="rId4"/>
          <a:stretch>
            <a:fillRect/>
          </a:stretch>
        </p:blipFill>
        <p:spPr>
          <a:xfrm>
            <a:off x="3826213" y="4834154"/>
            <a:ext cx="1069405" cy="995131"/>
          </a:xfrm>
          <a:prstGeom prst="rect">
            <a:avLst/>
          </a:prstGeom>
          <a:ln>
            <a:solidFill>
              <a:schemeClr val="accent1"/>
            </a:solidFill>
          </a:ln>
        </p:spPr>
      </p:pic>
      <p:pic>
        <p:nvPicPr>
          <p:cNvPr id="24" name="Picture 23">
            <a:extLst>
              <a:ext uri="{FF2B5EF4-FFF2-40B4-BE49-F238E27FC236}">
                <a16:creationId xmlns:a16="http://schemas.microsoft.com/office/drawing/2014/main" id="{4A69D168-5D2D-324E-9671-AB4525D54378}"/>
              </a:ext>
            </a:extLst>
          </p:cNvPr>
          <p:cNvPicPr>
            <a:picLocks noChangeAspect="1"/>
          </p:cNvPicPr>
          <p:nvPr/>
        </p:nvPicPr>
        <p:blipFill>
          <a:blip r:embed="rId5"/>
          <a:stretch>
            <a:fillRect/>
          </a:stretch>
        </p:blipFill>
        <p:spPr>
          <a:xfrm>
            <a:off x="3826213" y="2703174"/>
            <a:ext cx="1069405" cy="1094697"/>
          </a:xfrm>
          <a:prstGeom prst="rect">
            <a:avLst/>
          </a:prstGeom>
          <a:ln>
            <a:solidFill>
              <a:schemeClr val="accent1"/>
            </a:solidFill>
          </a:ln>
        </p:spPr>
      </p:pic>
      <p:pic>
        <p:nvPicPr>
          <p:cNvPr id="26" name="Picture 25">
            <a:extLst>
              <a:ext uri="{FF2B5EF4-FFF2-40B4-BE49-F238E27FC236}">
                <a16:creationId xmlns:a16="http://schemas.microsoft.com/office/drawing/2014/main" id="{9316DC12-B6D3-0649-9A68-4110262343DC}"/>
              </a:ext>
            </a:extLst>
          </p:cNvPr>
          <p:cNvPicPr>
            <a:picLocks noChangeAspect="1"/>
          </p:cNvPicPr>
          <p:nvPr/>
        </p:nvPicPr>
        <p:blipFill>
          <a:blip r:embed="rId6"/>
          <a:stretch>
            <a:fillRect/>
          </a:stretch>
        </p:blipFill>
        <p:spPr>
          <a:xfrm>
            <a:off x="3807163" y="1774024"/>
            <a:ext cx="1088627" cy="918308"/>
          </a:xfrm>
          <a:prstGeom prst="rect">
            <a:avLst/>
          </a:prstGeom>
          <a:ln>
            <a:solidFill>
              <a:schemeClr val="accent1"/>
            </a:solidFill>
          </a:ln>
        </p:spPr>
      </p:pic>
      <p:pic>
        <p:nvPicPr>
          <p:cNvPr id="28" name="Picture 27">
            <a:extLst>
              <a:ext uri="{FF2B5EF4-FFF2-40B4-BE49-F238E27FC236}">
                <a16:creationId xmlns:a16="http://schemas.microsoft.com/office/drawing/2014/main" id="{9EAB4C5A-E34F-9243-BDBE-18732FECCAFA}"/>
              </a:ext>
            </a:extLst>
          </p:cNvPr>
          <p:cNvPicPr>
            <a:picLocks noChangeAspect="1"/>
          </p:cNvPicPr>
          <p:nvPr/>
        </p:nvPicPr>
        <p:blipFill>
          <a:blip r:embed="rId7"/>
          <a:stretch>
            <a:fillRect/>
          </a:stretch>
        </p:blipFill>
        <p:spPr>
          <a:xfrm>
            <a:off x="3826214" y="5829286"/>
            <a:ext cx="1069404" cy="1028714"/>
          </a:xfrm>
          <a:prstGeom prst="rect">
            <a:avLst/>
          </a:prstGeom>
          <a:ln>
            <a:solidFill>
              <a:schemeClr val="accent1"/>
            </a:solidFill>
          </a:ln>
        </p:spPr>
      </p:pic>
      <p:pic>
        <p:nvPicPr>
          <p:cNvPr id="29" name="Picture 28">
            <a:extLst>
              <a:ext uri="{FF2B5EF4-FFF2-40B4-BE49-F238E27FC236}">
                <a16:creationId xmlns:a16="http://schemas.microsoft.com/office/drawing/2014/main" id="{1167C888-DEA7-044E-B969-4C9C451A1719}"/>
              </a:ext>
            </a:extLst>
          </p:cNvPr>
          <p:cNvPicPr>
            <a:picLocks noChangeAspect="1"/>
          </p:cNvPicPr>
          <p:nvPr/>
        </p:nvPicPr>
        <p:blipFill>
          <a:blip r:embed="rId8"/>
          <a:stretch>
            <a:fillRect/>
          </a:stretch>
        </p:blipFill>
        <p:spPr>
          <a:xfrm>
            <a:off x="3822288" y="697829"/>
            <a:ext cx="1068765" cy="1052931"/>
          </a:xfrm>
          <a:prstGeom prst="rect">
            <a:avLst/>
          </a:prstGeom>
          <a:ln>
            <a:solidFill>
              <a:schemeClr val="accent1"/>
            </a:solidFill>
          </a:ln>
        </p:spPr>
      </p:pic>
    </p:spTree>
    <p:extLst>
      <p:ext uri="{BB962C8B-B14F-4D97-AF65-F5344CB8AC3E}">
        <p14:creationId xmlns:p14="http://schemas.microsoft.com/office/powerpoint/2010/main" val="29707693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211"/>
        <p:cNvGrpSpPr/>
        <p:nvPr/>
      </p:nvGrpSpPr>
      <p:grpSpPr>
        <a:xfrm>
          <a:off x="0" y="0"/>
          <a:ext cx="0" cy="0"/>
          <a:chOff x="0" y="0"/>
          <a:chExt cx="0" cy="0"/>
        </a:xfrm>
      </p:grpSpPr>
      <p:sp>
        <p:nvSpPr>
          <p:cNvPr id="212" name="Google Shape;212;p12"/>
          <p:cNvSpPr txBox="1">
            <a:spLocks noGrp="1"/>
          </p:cNvSpPr>
          <p:nvPr>
            <p:ph type="title"/>
          </p:nvPr>
        </p:nvSpPr>
        <p:spPr>
          <a:xfrm>
            <a:off x="954030" y="290796"/>
            <a:ext cx="10871100" cy="1417861"/>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1"/>
              </a:buClr>
              <a:buSzPts val="1400"/>
              <a:buFont typeface="Corbel"/>
              <a:buNone/>
            </a:pPr>
            <a:r>
              <a:rPr lang="en-US" b="1"/>
              <a:t>Challenge</a:t>
            </a:r>
            <a:r>
              <a:rPr lang="en-US"/>
              <a:t> </a:t>
            </a:r>
            <a:endParaRPr/>
          </a:p>
          <a:p>
            <a:pPr marL="0" lvl="0" indent="0" algn="l" rtl="0">
              <a:lnSpc>
                <a:spcPct val="90000"/>
              </a:lnSpc>
              <a:spcBef>
                <a:spcPts val="0"/>
              </a:spcBef>
              <a:spcAft>
                <a:spcPts val="0"/>
              </a:spcAft>
              <a:buClr>
                <a:schemeClr val="accent1"/>
              </a:buClr>
              <a:buSzPts val="1400"/>
              <a:buFont typeface="Corbel"/>
              <a:buNone/>
            </a:pPr>
            <a:r>
              <a:rPr lang="en-US"/>
              <a:t>How do you understand the 6 strategies for effective learning? (10 min)</a:t>
            </a:r>
            <a:endParaRPr/>
          </a:p>
        </p:txBody>
      </p:sp>
      <p:sp useBgFill="1">
        <p:nvSpPr>
          <p:cNvPr id="213" name="Google Shape;213;p12"/>
          <p:cNvSpPr txBox="1"/>
          <p:nvPr/>
        </p:nvSpPr>
        <p:spPr>
          <a:xfrm>
            <a:off x="954030" y="1708657"/>
            <a:ext cx="10402389" cy="4405272"/>
          </a:xfrm>
          <a:prstGeom prst="rect">
            <a:avLst/>
          </a:prstGeom>
          <a:ln>
            <a:noFill/>
          </a:ln>
        </p:spPr>
        <p:txBody>
          <a:bodyPr spcFirstLastPara="1" wrap="square" lIns="91425" tIns="91425" rIns="91425" bIns="91425" anchor="t" anchorCtr="0">
            <a:noAutofit/>
          </a:bodyPr>
          <a:lstStyle/>
          <a:p>
            <a:pPr marL="457200" marR="0" lvl="0" indent="-406400" algn="l" rtl="0">
              <a:lnSpc>
                <a:spcPct val="150000"/>
              </a:lnSpc>
              <a:spcBef>
                <a:spcPts val="0"/>
              </a:spcBef>
              <a:spcAft>
                <a:spcPts val="0"/>
              </a:spcAft>
              <a:buClr>
                <a:schemeClr val="dk1"/>
              </a:buClr>
              <a:buSzPts val="2800"/>
              <a:buFont typeface="Corbel"/>
              <a:buChar char="●"/>
            </a:pPr>
            <a:r>
              <a:rPr lang="en-US" sz="2800">
                <a:solidFill>
                  <a:schemeClr val="dk1"/>
                </a:solidFill>
                <a:latin typeface="Corbel"/>
                <a:ea typeface="Corbel"/>
                <a:cs typeface="Corbel"/>
                <a:sym typeface="Corbel"/>
              </a:rPr>
              <a:t>Work in groups of three</a:t>
            </a:r>
          </a:p>
          <a:p>
            <a:pPr marL="457200" marR="0" lvl="0" indent="-406400" algn="l" rtl="0">
              <a:lnSpc>
                <a:spcPct val="150000"/>
              </a:lnSpc>
              <a:spcBef>
                <a:spcPts val="0"/>
              </a:spcBef>
              <a:spcAft>
                <a:spcPts val="0"/>
              </a:spcAft>
              <a:buClr>
                <a:schemeClr val="dk1"/>
              </a:buClr>
              <a:buSzPts val="2800"/>
              <a:buFont typeface="Corbel"/>
              <a:buChar char="●"/>
            </a:pPr>
            <a:r>
              <a:rPr lang="en-US" sz="2800">
                <a:solidFill>
                  <a:schemeClr val="dk1"/>
                </a:solidFill>
                <a:latin typeface="Corbel"/>
                <a:ea typeface="Corbel"/>
                <a:cs typeface="Corbel"/>
                <a:sym typeface="Corbel"/>
              </a:rPr>
              <a:t>Carefully read the strategies as a group</a:t>
            </a:r>
          </a:p>
          <a:p>
            <a:pPr marL="457200" marR="0" lvl="0" indent="-406400" algn="l" rtl="0">
              <a:lnSpc>
                <a:spcPct val="150000"/>
              </a:lnSpc>
              <a:spcBef>
                <a:spcPts val="0"/>
              </a:spcBef>
              <a:spcAft>
                <a:spcPts val="0"/>
              </a:spcAft>
              <a:buClr>
                <a:schemeClr val="dk1"/>
              </a:buClr>
              <a:buSzPts val="2800"/>
              <a:buFont typeface="Corbel"/>
              <a:buChar char="●"/>
            </a:pPr>
            <a:r>
              <a:rPr lang="en-US" sz="2800">
                <a:solidFill>
                  <a:schemeClr val="dk1"/>
                </a:solidFill>
                <a:latin typeface="Corbel"/>
                <a:ea typeface="Corbel"/>
                <a:cs typeface="Corbel"/>
                <a:sym typeface="Corbel"/>
              </a:rPr>
              <a:t>Pick one strategy you like (with no overlapping with the other groups)</a:t>
            </a:r>
          </a:p>
          <a:p>
            <a:pPr marL="457200" marR="0" lvl="0" indent="-406400" algn="l" rtl="0">
              <a:lnSpc>
                <a:spcPct val="150000"/>
              </a:lnSpc>
              <a:spcBef>
                <a:spcPts val="0"/>
              </a:spcBef>
              <a:spcAft>
                <a:spcPts val="0"/>
              </a:spcAft>
              <a:buClr>
                <a:schemeClr val="dk1"/>
              </a:buClr>
              <a:buSzPts val="2800"/>
              <a:buFont typeface="Corbel"/>
              <a:buChar char="●"/>
            </a:pPr>
            <a:r>
              <a:rPr lang="en-US" sz="2800">
                <a:solidFill>
                  <a:schemeClr val="dk1"/>
                </a:solidFill>
                <a:latin typeface="Corbel"/>
                <a:ea typeface="Corbel"/>
                <a:cs typeface="Corbel"/>
                <a:sym typeface="Corbel"/>
              </a:rPr>
              <a:t>Discuss how you would implement it as a teacher/instructor </a:t>
            </a:r>
            <a:endParaRPr sz="2800">
              <a:solidFill>
                <a:schemeClr val="dk1"/>
              </a:solidFill>
              <a:latin typeface="Corbel"/>
              <a:ea typeface="Corbel"/>
              <a:cs typeface="Corbel"/>
              <a:sym typeface="Corbel"/>
            </a:endParaRPr>
          </a:p>
        </p:txBody>
      </p:sp>
    </p:spTree>
    <p:extLst>
      <p:ext uri="{BB962C8B-B14F-4D97-AF65-F5344CB8AC3E}">
        <p14:creationId xmlns:p14="http://schemas.microsoft.com/office/powerpoint/2010/main" val="3183058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245"/>
        <p:cNvGrpSpPr/>
        <p:nvPr/>
      </p:nvGrpSpPr>
      <p:grpSpPr>
        <a:xfrm>
          <a:off x="0" y="0"/>
          <a:ext cx="0" cy="0"/>
          <a:chOff x="0" y="0"/>
          <a:chExt cx="0" cy="0"/>
        </a:xfrm>
      </p:grpSpPr>
      <p:sp>
        <p:nvSpPr>
          <p:cNvPr id="246" name="Google Shape;246;p17"/>
          <p:cNvSpPr txBox="1">
            <a:spLocks noGrp="1"/>
          </p:cNvSpPr>
          <p:nvPr>
            <p:ph type="title"/>
          </p:nvPr>
        </p:nvSpPr>
        <p:spPr>
          <a:xfrm>
            <a:off x="2940353" y="228838"/>
            <a:ext cx="6432247" cy="5031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3"/>
              </a:buClr>
              <a:buSzPts val="1400"/>
              <a:buFont typeface="Corbel"/>
              <a:buNone/>
            </a:pPr>
            <a:r>
              <a:rPr lang="en-US">
                <a:solidFill>
                  <a:schemeClr val="accent3"/>
                </a:solidFill>
              </a:rPr>
              <a:t>7 Evidence Based Learning Principles</a:t>
            </a:r>
            <a:endParaRPr>
              <a:solidFill>
                <a:schemeClr val="accent3"/>
              </a:solidFill>
            </a:endParaRPr>
          </a:p>
        </p:txBody>
      </p:sp>
      <p:sp>
        <p:nvSpPr>
          <p:cNvPr id="247" name="Google Shape;247;p17"/>
          <p:cNvSpPr txBox="1">
            <a:spLocks noGrp="1"/>
          </p:cNvSpPr>
          <p:nvPr>
            <p:ph type="body" idx="1"/>
          </p:nvPr>
        </p:nvSpPr>
        <p:spPr>
          <a:xfrm>
            <a:off x="385763" y="919602"/>
            <a:ext cx="11358562" cy="5609785"/>
          </a:xfrm>
          <a:prstGeom prst="rect">
            <a:avLst/>
          </a:prstGeom>
          <a:noFill/>
          <a:ln>
            <a:noFill/>
          </a:ln>
        </p:spPr>
        <p:txBody>
          <a:bodyPr spcFirstLastPara="1" wrap="square" lIns="0" tIns="0" rIns="0" bIns="0" anchor="t" anchorCtr="0">
            <a:noAutofit/>
          </a:bodyPr>
          <a:lstStyle/>
          <a:p>
            <a:pPr marL="0" lvl="0" indent="0" algn="l" rtl="0">
              <a:lnSpc>
                <a:spcPct val="90000"/>
              </a:lnSpc>
              <a:spcBef>
                <a:spcPts val="480"/>
              </a:spcBef>
              <a:spcAft>
                <a:spcPts val="0"/>
              </a:spcAft>
              <a:buSzPts val="2400"/>
              <a:buNone/>
            </a:pPr>
            <a:r>
              <a:rPr lang="en-US" sz="2000" b="1"/>
              <a:t>Principle</a:t>
            </a:r>
            <a:r>
              <a:rPr lang="en-US" sz="2000"/>
              <a:t> </a:t>
            </a:r>
            <a:r>
              <a:rPr lang="en-US" sz="2000" b="1"/>
              <a:t>P1</a:t>
            </a:r>
            <a:r>
              <a:rPr lang="en-US" sz="2000"/>
              <a:t>: Students' </a:t>
            </a:r>
            <a:r>
              <a:rPr lang="en-US" sz="2000" b="1">
                <a:solidFill>
                  <a:schemeClr val="dk2"/>
                </a:solidFill>
              </a:rPr>
              <a:t>prior knowledge</a:t>
            </a:r>
            <a:r>
              <a:rPr lang="en-US" sz="2000"/>
              <a:t> can help or hinder learning.</a:t>
            </a:r>
            <a:endParaRPr sz="2000"/>
          </a:p>
          <a:p>
            <a:pPr marL="0" lvl="0" indent="0" algn="l" rtl="0">
              <a:lnSpc>
                <a:spcPct val="90000"/>
              </a:lnSpc>
              <a:spcBef>
                <a:spcPts val="600"/>
              </a:spcBef>
              <a:spcAft>
                <a:spcPts val="0"/>
              </a:spcAft>
              <a:buClr>
                <a:schemeClr val="dk1"/>
              </a:buClr>
              <a:buSzPts val="1100"/>
              <a:buFont typeface="Arial"/>
              <a:buNone/>
            </a:pPr>
            <a:endParaRPr sz="1200"/>
          </a:p>
          <a:p>
            <a:pPr marL="0" lvl="0" indent="0" algn="l" rtl="0">
              <a:lnSpc>
                <a:spcPct val="90000"/>
              </a:lnSpc>
              <a:spcBef>
                <a:spcPts val="600"/>
              </a:spcBef>
              <a:spcAft>
                <a:spcPts val="0"/>
              </a:spcAft>
              <a:buSzPts val="2400"/>
              <a:buNone/>
            </a:pPr>
            <a:r>
              <a:rPr lang="en-US" sz="2000" b="1"/>
              <a:t>Principle</a:t>
            </a:r>
            <a:r>
              <a:rPr lang="en-US" sz="2000"/>
              <a:t> </a:t>
            </a:r>
            <a:r>
              <a:rPr lang="en-US" sz="2000" b="1"/>
              <a:t>P2</a:t>
            </a:r>
            <a:r>
              <a:rPr lang="en-US" sz="2000"/>
              <a:t>: How students </a:t>
            </a:r>
            <a:r>
              <a:rPr lang="en-US" sz="2000" b="1">
                <a:solidFill>
                  <a:schemeClr val="dk2"/>
                </a:solidFill>
              </a:rPr>
              <a:t>organise knowledge</a:t>
            </a:r>
            <a:r>
              <a:rPr lang="en-US" sz="2000"/>
              <a:t> influences how they learn and apply what </a:t>
            </a:r>
          </a:p>
          <a:p>
            <a:pPr marL="0" lvl="0" indent="0" algn="l" rtl="0">
              <a:lnSpc>
                <a:spcPct val="90000"/>
              </a:lnSpc>
              <a:spcBef>
                <a:spcPts val="600"/>
              </a:spcBef>
              <a:spcAft>
                <a:spcPts val="0"/>
              </a:spcAft>
              <a:buSzPts val="2400"/>
              <a:buNone/>
            </a:pPr>
            <a:r>
              <a:rPr lang="en-US" sz="2000"/>
              <a:t>	         they know.</a:t>
            </a:r>
            <a:endParaRPr sz="2000"/>
          </a:p>
          <a:p>
            <a:pPr marL="0" lvl="0" indent="0" algn="l" rtl="0">
              <a:lnSpc>
                <a:spcPct val="90000"/>
              </a:lnSpc>
              <a:spcBef>
                <a:spcPts val="600"/>
              </a:spcBef>
              <a:spcAft>
                <a:spcPts val="0"/>
              </a:spcAft>
              <a:buClr>
                <a:schemeClr val="dk1"/>
              </a:buClr>
              <a:buSzPts val="1100"/>
              <a:buFont typeface="Arial"/>
              <a:buNone/>
            </a:pPr>
            <a:endParaRPr sz="1200"/>
          </a:p>
          <a:p>
            <a:pPr marL="0" lvl="0" indent="0" algn="l" rtl="0">
              <a:lnSpc>
                <a:spcPct val="90000"/>
              </a:lnSpc>
              <a:spcBef>
                <a:spcPts val="600"/>
              </a:spcBef>
              <a:spcAft>
                <a:spcPts val="0"/>
              </a:spcAft>
              <a:buSzPts val="2400"/>
              <a:buNone/>
            </a:pPr>
            <a:r>
              <a:rPr lang="en-US" sz="2000" b="1"/>
              <a:t>Principle</a:t>
            </a:r>
            <a:r>
              <a:rPr lang="en-US" sz="2000"/>
              <a:t> </a:t>
            </a:r>
            <a:r>
              <a:rPr lang="en-US" sz="2000" b="1"/>
              <a:t>P3</a:t>
            </a:r>
            <a:r>
              <a:rPr lang="en-US" sz="2000"/>
              <a:t>: Students </a:t>
            </a:r>
            <a:r>
              <a:rPr lang="en-US" sz="2000" b="1">
                <a:solidFill>
                  <a:schemeClr val="dk2"/>
                </a:solidFill>
              </a:rPr>
              <a:t>motivation</a:t>
            </a:r>
            <a:r>
              <a:rPr lang="en-US" sz="2000"/>
              <a:t> determines, directs and sustains what they do learn.</a:t>
            </a:r>
            <a:endParaRPr sz="2000"/>
          </a:p>
          <a:p>
            <a:pPr marL="0" lvl="0" indent="0" algn="l" rtl="0">
              <a:lnSpc>
                <a:spcPct val="90000"/>
              </a:lnSpc>
              <a:spcBef>
                <a:spcPts val="600"/>
              </a:spcBef>
              <a:spcAft>
                <a:spcPts val="0"/>
              </a:spcAft>
              <a:buClr>
                <a:schemeClr val="dk1"/>
              </a:buClr>
              <a:buSzPts val="1100"/>
              <a:buFont typeface="Arial"/>
              <a:buNone/>
            </a:pPr>
            <a:endParaRPr sz="1200"/>
          </a:p>
          <a:p>
            <a:pPr marL="0" lvl="0" indent="0" algn="l" rtl="0">
              <a:lnSpc>
                <a:spcPct val="90000"/>
              </a:lnSpc>
              <a:spcBef>
                <a:spcPts val="600"/>
              </a:spcBef>
              <a:spcAft>
                <a:spcPts val="0"/>
              </a:spcAft>
              <a:buClr>
                <a:schemeClr val="dk1"/>
              </a:buClr>
              <a:buSzPts val="1100"/>
              <a:buFont typeface="Arial"/>
              <a:buNone/>
            </a:pPr>
            <a:r>
              <a:rPr lang="en-US" sz="2000" b="1"/>
              <a:t>Principle P4</a:t>
            </a:r>
            <a:r>
              <a:rPr lang="en-US" sz="2000"/>
              <a:t>: To develop mastery, students must acquire </a:t>
            </a:r>
            <a:r>
              <a:rPr lang="en-US" sz="2000" b="1">
                <a:solidFill>
                  <a:schemeClr val="dk2"/>
                </a:solidFill>
              </a:rPr>
              <a:t>component skills</a:t>
            </a:r>
            <a:r>
              <a:rPr lang="en-US" sz="2000"/>
              <a:t>, practice </a:t>
            </a:r>
            <a:r>
              <a:rPr lang="en-US" sz="2000" b="1">
                <a:solidFill>
                  <a:schemeClr val="dk2"/>
                </a:solidFill>
              </a:rPr>
              <a:t>integrating</a:t>
            </a:r>
            <a:r>
              <a:rPr lang="en-US" sz="2000"/>
              <a:t> them, and 	         know when to </a:t>
            </a:r>
            <a:r>
              <a:rPr lang="en-US" sz="2000" b="1">
                <a:solidFill>
                  <a:schemeClr val="dk2"/>
                </a:solidFill>
              </a:rPr>
              <a:t>apply</a:t>
            </a:r>
            <a:r>
              <a:rPr lang="en-US" sz="2000"/>
              <a:t> what they have learned</a:t>
            </a:r>
          </a:p>
          <a:p>
            <a:pPr marL="0" lvl="0" indent="0" algn="l" rtl="0">
              <a:lnSpc>
                <a:spcPct val="90000"/>
              </a:lnSpc>
              <a:spcBef>
                <a:spcPts val="600"/>
              </a:spcBef>
              <a:spcAft>
                <a:spcPts val="0"/>
              </a:spcAft>
              <a:buClr>
                <a:schemeClr val="dk1"/>
              </a:buClr>
              <a:buSzPts val="1100"/>
              <a:buFont typeface="Arial"/>
              <a:buNone/>
            </a:pPr>
            <a:endParaRPr lang="en-US" sz="1200"/>
          </a:p>
          <a:p>
            <a:pPr marL="0" lvl="0" indent="0">
              <a:lnSpc>
                <a:spcPct val="100000"/>
              </a:lnSpc>
              <a:spcBef>
                <a:spcPts val="0"/>
              </a:spcBef>
              <a:buNone/>
            </a:pPr>
            <a:r>
              <a:rPr lang="en-US" sz="2000" b="1"/>
              <a:t>Principle P5</a:t>
            </a:r>
            <a:r>
              <a:rPr lang="en-US" sz="2000"/>
              <a:t>: </a:t>
            </a:r>
            <a:r>
              <a:rPr lang="en-US" sz="2000" b="1">
                <a:solidFill>
                  <a:schemeClr val="dk2"/>
                </a:solidFill>
              </a:rPr>
              <a:t>Goal-directed</a:t>
            </a:r>
            <a:r>
              <a:rPr lang="en-US" sz="2000"/>
              <a:t> practice coupled with </a:t>
            </a:r>
            <a:r>
              <a:rPr lang="en-US" sz="2000" b="1">
                <a:solidFill>
                  <a:schemeClr val="dk2"/>
                </a:solidFill>
              </a:rPr>
              <a:t>targeted feedback</a:t>
            </a:r>
            <a:r>
              <a:rPr lang="en-US" sz="2000"/>
              <a:t> enhances the quality of </a:t>
            </a:r>
          </a:p>
          <a:p>
            <a:pPr marL="0" lvl="0" indent="0">
              <a:lnSpc>
                <a:spcPct val="100000"/>
              </a:lnSpc>
              <a:spcBef>
                <a:spcPts val="0"/>
              </a:spcBef>
              <a:buNone/>
            </a:pPr>
            <a:r>
              <a:rPr lang="en-US" sz="2000"/>
              <a:t>	         students' learning</a:t>
            </a:r>
          </a:p>
          <a:p>
            <a:pPr marL="0" lvl="0" indent="0">
              <a:spcBef>
                <a:spcPts val="600"/>
              </a:spcBef>
              <a:buNone/>
            </a:pPr>
            <a:endParaRPr lang="en-US" sz="1200"/>
          </a:p>
          <a:p>
            <a:pPr marL="0" lvl="0" indent="0">
              <a:spcBef>
                <a:spcPts val="600"/>
              </a:spcBef>
              <a:buNone/>
            </a:pPr>
            <a:r>
              <a:rPr lang="en-US" sz="2000" b="1"/>
              <a:t>Principle P6</a:t>
            </a:r>
            <a:r>
              <a:rPr lang="en-US" sz="2000"/>
              <a:t>: Students' current level of development interacts with the </a:t>
            </a:r>
            <a:r>
              <a:rPr lang="en-US" sz="2000" b="1">
                <a:solidFill>
                  <a:schemeClr val="dk2"/>
                </a:solidFill>
              </a:rPr>
              <a:t>social, emotional, and intellectual 	         climate</a:t>
            </a:r>
            <a:r>
              <a:rPr lang="en-US" sz="2000"/>
              <a:t> of the course to impact learning</a:t>
            </a:r>
          </a:p>
          <a:p>
            <a:pPr marL="0" lvl="0" indent="0">
              <a:spcBef>
                <a:spcPts val="600"/>
              </a:spcBef>
              <a:buNone/>
            </a:pPr>
            <a:endParaRPr lang="en-US" sz="1200"/>
          </a:p>
          <a:p>
            <a:pPr marL="0" lvl="0" indent="0">
              <a:spcBef>
                <a:spcPts val="600"/>
              </a:spcBef>
              <a:buNone/>
            </a:pPr>
            <a:r>
              <a:rPr lang="en-US" sz="2000" b="1"/>
              <a:t>Principle P7</a:t>
            </a:r>
            <a:r>
              <a:rPr lang="en-US" sz="2000"/>
              <a:t>: To become self-directed learners, students must learn to </a:t>
            </a:r>
            <a:r>
              <a:rPr lang="en-US" sz="2000" b="1">
                <a:solidFill>
                  <a:schemeClr val="dk2"/>
                </a:solidFill>
              </a:rPr>
              <a:t>monitor and adjust </a:t>
            </a:r>
            <a:r>
              <a:rPr lang="en-US" sz="2000"/>
              <a:t>their approaches 	         to learning.</a:t>
            </a:r>
          </a:p>
          <a:p>
            <a:pPr marL="0" lvl="0" indent="0" algn="l" rtl="0">
              <a:lnSpc>
                <a:spcPct val="90000"/>
              </a:lnSpc>
              <a:spcBef>
                <a:spcPts val="600"/>
              </a:spcBef>
              <a:spcAft>
                <a:spcPts val="0"/>
              </a:spcAft>
              <a:buClr>
                <a:schemeClr val="dk1"/>
              </a:buClr>
              <a:buSzPts val="1100"/>
              <a:buFont typeface="Arial"/>
              <a:buNone/>
            </a:pPr>
            <a:endParaRPr sz="2000"/>
          </a:p>
          <a:p>
            <a:pPr marL="0" lvl="0" indent="0" algn="l" rtl="0">
              <a:lnSpc>
                <a:spcPct val="90000"/>
              </a:lnSpc>
              <a:spcBef>
                <a:spcPts val="600"/>
              </a:spcBef>
              <a:spcAft>
                <a:spcPts val="600"/>
              </a:spcAft>
              <a:buSzPts val="2400"/>
              <a:buNone/>
            </a:pPr>
            <a:endParaRPr/>
          </a:p>
        </p:txBody>
      </p:sp>
      <p:pic>
        <p:nvPicPr>
          <p:cNvPr id="248" name="Google Shape;248;p17"/>
          <p:cNvPicPr preferRelativeResize="0"/>
          <p:nvPr/>
        </p:nvPicPr>
        <p:blipFill rotWithShape="1">
          <a:blip r:embed="rId3">
            <a:alphaModFix/>
          </a:blip>
          <a:srcRect/>
          <a:stretch/>
        </p:blipFill>
        <p:spPr>
          <a:xfrm>
            <a:off x="10249515" y="41173"/>
            <a:ext cx="1942485" cy="204393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211"/>
        <p:cNvGrpSpPr/>
        <p:nvPr/>
      </p:nvGrpSpPr>
      <p:grpSpPr>
        <a:xfrm>
          <a:off x="0" y="0"/>
          <a:ext cx="0" cy="0"/>
          <a:chOff x="0" y="0"/>
          <a:chExt cx="0" cy="0"/>
        </a:xfrm>
      </p:grpSpPr>
      <p:sp>
        <p:nvSpPr>
          <p:cNvPr id="212" name="Google Shape;212;p12"/>
          <p:cNvSpPr txBox="1">
            <a:spLocks noGrp="1"/>
          </p:cNvSpPr>
          <p:nvPr>
            <p:ph type="title"/>
          </p:nvPr>
        </p:nvSpPr>
        <p:spPr>
          <a:xfrm>
            <a:off x="954030" y="290797"/>
            <a:ext cx="10871100" cy="1157004"/>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1"/>
              </a:buClr>
              <a:buSzPts val="1400"/>
              <a:buFont typeface="Corbel"/>
              <a:buNone/>
            </a:pPr>
            <a:r>
              <a:rPr lang="en-US" b="1"/>
              <a:t>Challenge</a:t>
            </a:r>
            <a:r>
              <a:rPr lang="en-US"/>
              <a:t> </a:t>
            </a:r>
            <a:endParaRPr/>
          </a:p>
          <a:p>
            <a:pPr marL="0" lvl="0" indent="0" algn="l" rtl="0">
              <a:lnSpc>
                <a:spcPct val="90000"/>
              </a:lnSpc>
              <a:spcBef>
                <a:spcPts val="0"/>
              </a:spcBef>
              <a:spcAft>
                <a:spcPts val="0"/>
              </a:spcAft>
              <a:buClr>
                <a:schemeClr val="accent1"/>
              </a:buClr>
              <a:buSzPts val="1400"/>
              <a:buFont typeface="Corbel"/>
              <a:buNone/>
            </a:pPr>
            <a:r>
              <a:rPr lang="en-US"/>
              <a:t>How do you understand the 7 principles of learning? (10 min)</a:t>
            </a:r>
            <a:endParaRPr/>
          </a:p>
        </p:txBody>
      </p:sp>
      <p:sp useBgFill="1">
        <p:nvSpPr>
          <p:cNvPr id="213" name="Google Shape;213;p12"/>
          <p:cNvSpPr txBox="1"/>
          <p:nvPr/>
        </p:nvSpPr>
        <p:spPr>
          <a:xfrm>
            <a:off x="954030" y="1708657"/>
            <a:ext cx="10402389" cy="4405272"/>
          </a:xfrm>
          <a:prstGeom prst="rect">
            <a:avLst/>
          </a:prstGeom>
          <a:ln>
            <a:noFill/>
          </a:ln>
        </p:spPr>
        <p:txBody>
          <a:bodyPr spcFirstLastPara="1" wrap="square" lIns="91425" tIns="91425" rIns="91425" bIns="91425" anchor="t" anchorCtr="0">
            <a:noAutofit/>
          </a:bodyPr>
          <a:lstStyle/>
          <a:p>
            <a:pPr marL="457200" marR="0" lvl="0" indent="-406400" algn="l" rtl="0">
              <a:lnSpc>
                <a:spcPct val="150000"/>
              </a:lnSpc>
              <a:spcBef>
                <a:spcPts val="0"/>
              </a:spcBef>
              <a:spcAft>
                <a:spcPts val="0"/>
              </a:spcAft>
              <a:buClr>
                <a:schemeClr val="dk1"/>
              </a:buClr>
              <a:buSzPts val="2800"/>
              <a:buFont typeface="Corbel"/>
              <a:buChar char="●"/>
            </a:pPr>
            <a:r>
              <a:rPr lang="en-US" sz="2800">
                <a:solidFill>
                  <a:schemeClr val="dk1"/>
                </a:solidFill>
                <a:latin typeface="Corbel"/>
                <a:ea typeface="Corbel"/>
                <a:cs typeface="Corbel"/>
                <a:sym typeface="Corbel"/>
              </a:rPr>
              <a:t>Work in groups of three</a:t>
            </a:r>
          </a:p>
          <a:p>
            <a:pPr marL="457200" marR="0" lvl="0" indent="-406400" algn="l" rtl="0">
              <a:lnSpc>
                <a:spcPct val="150000"/>
              </a:lnSpc>
              <a:spcBef>
                <a:spcPts val="0"/>
              </a:spcBef>
              <a:spcAft>
                <a:spcPts val="0"/>
              </a:spcAft>
              <a:buClr>
                <a:schemeClr val="dk1"/>
              </a:buClr>
              <a:buSzPts val="2800"/>
              <a:buFont typeface="Corbel"/>
              <a:buChar char="●"/>
            </a:pPr>
            <a:r>
              <a:rPr lang="en-US" sz="2800">
                <a:solidFill>
                  <a:schemeClr val="dk1"/>
                </a:solidFill>
                <a:latin typeface="Corbel"/>
                <a:ea typeface="Corbel"/>
                <a:cs typeface="Corbel"/>
                <a:sym typeface="Corbel"/>
              </a:rPr>
              <a:t>Carefully read the principles as a group</a:t>
            </a:r>
          </a:p>
          <a:p>
            <a:pPr marL="457200" marR="0" lvl="0" indent="-406400" algn="l" rtl="0">
              <a:lnSpc>
                <a:spcPct val="150000"/>
              </a:lnSpc>
              <a:spcBef>
                <a:spcPts val="0"/>
              </a:spcBef>
              <a:spcAft>
                <a:spcPts val="0"/>
              </a:spcAft>
              <a:buClr>
                <a:schemeClr val="dk1"/>
              </a:buClr>
              <a:buSzPts val="2800"/>
              <a:buFont typeface="Corbel"/>
              <a:buChar char="●"/>
            </a:pPr>
            <a:r>
              <a:rPr lang="en-US" sz="2800">
                <a:solidFill>
                  <a:schemeClr val="dk1"/>
                </a:solidFill>
                <a:latin typeface="Corbel"/>
                <a:ea typeface="Corbel"/>
                <a:cs typeface="Corbel"/>
                <a:sym typeface="Corbel"/>
              </a:rPr>
              <a:t>Pick one principle that is not clear to you</a:t>
            </a:r>
          </a:p>
          <a:p>
            <a:pPr marL="457200" marR="0" lvl="0" indent="-406400" algn="l" rtl="0">
              <a:lnSpc>
                <a:spcPct val="150000"/>
              </a:lnSpc>
              <a:spcBef>
                <a:spcPts val="0"/>
              </a:spcBef>
              <a:spcAft>
                <a:spcPts val="0"/>
              </a:spcAft>
              <a:buClr>
                <a:schemeClr val="dk1"/>
              </a:buClr>
              <a:buSzPts val="2800"/>
              <a:buFont typeface="Corbel"/>
              <a:buChar char="●"/>
            </a:pPr>
            <a:r>
              <a:rPr lang="en-US" sz="2800">
                <a:solidFill>
                  <a:schemeClr val="dk1"/>
                </a:solidFill>
                <a:latin typeface="Corbel"/>
                <a:ea typeface="Corbel"/>
                <a:cs typeface="Corbel"/>
                <a:sym typeface="Corbel"/>
              </a:rPr>
              <a:t>Ask one question </a:t>
            </a:r>
            <a:endParaRPr sz="2800">
              <a:solidFill>
                <a:schemeClr val="dk1"/>
              </a:solidFill>
              <a:latin typeface="Corbel"/>
              <a:ea typeface="Corbel"/>
              <a:cs typeface="Corbel"/>
              <a:sym typeface="Corbel"/>
            </a:endParaRPr>
          </a:p>
        </p:txBody>
      </p:sp>
    </p:spTree>
    <p:extLst>
      <p:ext uri="{BB962C8B-B14F-4D97-AF65-F5344CB8AC3E}">
        <p14:creationId xmlns:p14="http://schemas.microsoft.com/office/powerpoint/2010/main" val="7858164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267"/>
        <p:cNvGrpSpPr/>
        <p:nvPr/>
      </p:nvGrpSpPr>
      <p:grpSpPr>
        <a:xfrm>
          <a:off x="0" y="0"/>
          <a:ext cx="0" cy="0"/>
          <a:chOff x="0" y="0"/>
          <a:chExt cx="0" cy="0"/>
        </a:xfrm>
      </p:grpSpPr>
      <p:sp>
        <p:nvSpPr>
          <p:cNvPr id="269" name="Google Shape;269;p20"/>
          <p:cNvSpPr txBox="1">
            <a:spLocks noGrp="1"/>
          </p:cNvSpPr>
          <p:nvPr>
            <p:ph type="body" idx="1"/>
          </p:nvPr>
        </p:nvSpPr>
        <p:spPr>
          <a:xfrm>
            <a:off x="604874" y="1844566"/>
            <a:ext cx="10871100" cy="4351200"/>
          </a:xfrm>
          <a:prstGeom prst="rect">
            <a:avLst/>
          </a:prstGeom>
          <a:noFill/>
          <a:ln>
            <a:noFill/>
          </a:ln>
        </p:spPr>
        <p:txBody>
          <a:bodyPr spcFirstLastPara="1" wrap="square" lIns="0" tIns="0" rIns="0" bIns="0" anchor="t" anchorCtr="0">
            <a:noAutofit/>
          </a:bodyPr>
          <a:lstStyle/>
          <a:p>
            <a:pPr marL="457200" lvl="0" indent="-419100" algn="l" rtl="0">
              <a:lnSpc>
                <a:spcPct val="90000"/>
              </a:lnSpc>
              <a:spcBef>
                <a:spcPts val="480"/>
              </a:spcBef>
              <a:spcAft>
                <a:spcPts val="0"/>
              </a:spcAft>
              <a:buSzPts val="3000"/>
              <a:buChar char="•"/>
            </a:pPr>
            <a:r>
              <a:rPr lang="en-US" sz="3000"/>
              <a:t>Based on your experience, what are in your opinion the differences between </a:t>
            </a:r>
            <a:r>
              <a:rPr lang="en-US" sz="3000" b="1">
                <a:solidFill>
                  <a:schemeClr val="dk2"/>
                </a:solidFill>
              </a:rPr>
              <a:t>teaching</a:t>
            </a:r>
            <a:r>
              <a:rPr lang="en-US" sz="3000"/>
              <a:t> and </a:t>
            </a:r>
            <a:r>
              <a:rPr lang="en-US" sz="3000" b="1">
                <a:solidFill>
                  <a:schemeClr val="dk2"/>
                </a:solidFill>
              </a:rPr>
              <a:t>training</a:t>
            </a:r>
            <a:r>
              <a:rPr lang="en-US" sz="3000"/>
              <a:t>?</a:t>
            </a:r>
            <a:endParaRPr sz="3000"/>
          </a:p>
          <a:p>
            <a:pPr marL="457200" lvl="0" indent="0" algn="l" rtl="0">
              <a:lnSpc>
                <a:spcPct val="90000"/>
              </a:lnSpc>
              <a:spcBef>
                <a:spcPts val="600"/>
              </a:spcBef>
              <a:spcAft>
                <a:spcPts val="0"/>
              </a:spcAft>
              <a:buSzPts val="2400"/>
              <a:buNone/>
            </a:pPr>
            <a:endParaRPr sz="3000"/>
          </a:p>
          <a:p>
            <a:pPr marL="457200" lvl="0" indent="-419100" algn="l" rtl="0">
              <a:lnSpc>
                <a:spcPct val="90000"/>
              </a:lnSpc>
              <a:spcBef>
                <a:spcPts val="600"/>
              </a:spcBef>
              <a:spcAft>
                <a:spcPts val="0"/>
              </a:spcAft>
              <a:buSzPts val="3000"/>
              <a:buChar char="•"/>
            </a:pPr>
            <a:r>
              <a:rPr lang="en-US" sz="3000"/>
              <a:t>Identify two main differences</a:t>
            </a:r>
            <a:endParaRPr/>
          </a:p>
          <a:p>
            <a:pPr marL="457200" lvl="0" indent="-419100" algn="l" rtl="0">
              <a:lnSpc>
                <a:spcPct val="90000"/>
              </a:lnSpc>
              <a:spcBef>
                <a:spcPts val="600"/>
              </a:spcBef>
              <a:spcAft>
                <a:spcPts val="0"/>
              </a:spcAft>
              <a:buSzPts val="3000"/>
              <a:buChar char="•"/>
            </a:pPr>
            <a:r>
              <a:rPr lang="en-US" sz="3000"/>
              <a:t>Discuss them with your partner</a:t>
            </a:r>
            <a:endParaRPr/>
          </a:p>
          <a:p>
            <a:pPr lvl="0" indent="-419100">
              <a:spcBef>
                <a:spcPts val="600"/>
              </a:spcBef>
              <a:buSzPts val="3000"/>
            </a:pPr>
            <a:r>
              <a:rPr lang="en-US" sz="3000"/>
              <a:t>Write them in the Gdoc (</a:t>
            </a:r>
            <a:r>
              <a:rPr lang="en-US"/>
              <a:t>share them with us)</a:t>
            </a:r>
            <a:endParaRPr/>
          </a:p>
        </p:txBody>
      </p:sp>
      <p:sp>
        <p:nvSpPr>
          <p:cNvPr id="4" name="Google Shape;212;p12">
            <a:extLst>
              <a:ext uri="{FF2B5EF4-FFF2-40B4-BE49-F238E27FC236}">
                <a16:creationId xmlns:a16="http://schemas.microsoft.com/office/drawing/2014/main" id="{C1C08FBC-8355-2C45-B98A-C32F03E07896}"/>
              </a:ext>
            </a:extLst>
          </p:cNvPr>
          <p:cNvSpPr txBox="1">
            <a:spLocks/>
          </p:cNvSpPr>
          <p:nvPr/>
        </p:nvSpPr>
        <p:spPr>
          <a:xfrm>
            <a:off x="911500" y="331702"/>
            <a:ext cx="10871100" cy="101561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1400"/>
              <a:buFont typeface="Corbel"/>
              <a:buNone/>
              <a:defRPr sz="3200" b="0" i="0" u="none" strike="noStrike" cap="none">
                <a:solidFill>
                  <a:schemeClr val="accent1"/>
                </a:solidFill>
                <a:latin typeface="Corbel"/>
                <a:ea typeface="Corbel"/>
                <a:cs typeface="Corbel"/>
                <a:sym typeface="Corbel"/>
              </a:defRPr>
            </a:lvl1pPr>
            <a:lvl2pPr marR="0" lvl="1" algn="l" rtl="0">
              <a:lnSpc>
                <a:spcPct val="100000"/>
              </a:lnSpc>
              <a:spcBef>
                <a:spcPts val="0"/>
              </a:spcBef>
              <a:spcAft>
                <a:spcPts val="0"/>
              </a:spcAft>
              <a:buClr>
                <a:schemeClr val="accent1"/>
              </a:buClr>
              <a:buSzPts val="1400"/>
              <a:buFont typeface="Corbel"/>
              <a:buNone/>
              <a:defRPr sz="3200" b="0" i="0" u="none" strike="noStrike" cap="none">
                <a:solidFill>
                  <a:schemeClr val="accent1"/>
                </a:solidFill>
                <a:latin typeface="Corbel"/>
                <a:ea typeface="Corbel"/>
                <a:cs typeface="Corbel"/>
                <a:sym typeface="Corbel"/>
              </a:defRPr>
            </a:lvl2pPr>
            <a:lvl3pPr marR="0" lvl="2" algn="l" rtl="0">
              <a:lnSpc>
                <a:spcPct val="100000"/>
              </a:lnSpc>
              <a:spcBef>
                <a:spcPts val="0"/>
              </a:spcBef>
              <a:spcAft>
                <a:spcPts val="0"/>
              </a:spcAft>
              <a:buClr>
                <a:schemeClr val="accent1"/>
              </a:buClr>
              <a:buSzPts val="1400"/>
              <a:buFont typeface="Corbel"/>
              <a:buNone/>
              <a:defRPr sz="3200" b="0" i="0" u="none" strike="noStrike" cap="none">
                <a:solidFill>
                  <a:schemeClr val="accent1"/>
                </a:solidFill>
                <a:latin typeface="Corbel"/>
                <a:ea typeface="Corbel"/>
                <a:cs typeface="Corbel"/>
                <a:sym typeface="Corbel"/>
              </a:defRPr>
            </a:lvl3pPr>
            <a:lvl4pPr marR="0" lvl="3" algn="l" rtl="0">
              <a:lnSpc>
                <a:spcPct val="100000"/>
              </a:lnSpc>
              <a:spcBef>
                <a:spcPts val="0"/>
              </a:spcBef>
              <a:spcAft>
                <a:spcPts val="0"/>
              </a:spcAft>
              <a:buClr>
                <a:schemeClr val="accent1"/>
              </a:buClr>
              <a:buSzPts val="1400"/>
              <a:buFont typeface="Corbel"/>
              <a:buNone/>
              <a:defRPr sz="3200" b="0" i="0" u="none" strike="noStrike" cap="none">
                <a:solidFill>
                  <a:schemeClr val="accent1"/>
                </a:solidFill>
                <a:latin typeface="Corbel"/>
                <a:ea typeface="Corbel"/>
                <a:cs typeface="Corbel"/>
                <a:sym typeface="Corbel"/>
              </a:defRPr>
            </a:lvl4pPr>
            <a:lvl5pPr marR="0" lvl="4" algn="l" rtl="0">
              <a:lnSpc>
                <a:spcPct val="100000"/>
              </a:lnSpc>
              <a:spcBef>
                <a:spcPts val="0"/>
              </a:spcBef>
              <a:spcAft>
                <a:spcPts val="0"/>
              </a:spcAft>
              <a:buClr>
                <a:schemeClr val="accent1"/>
              </a:buClr>
              <a:buSzPts val="1400"/>
              <a:buFont typeface="Corbel"/>
              <a:buNone/>
              <a:defRPr sz="3200" b="0" i="0" u="none" strike="noStrike" cap="none">
                <a:solidFill>
                  <a:schemeClr val="accent1"/>
                </a:solidFill>
                <a:latin typeface="Corbel"/>
                <a:ea typeface="Corbel"/>
                <a:cs typeface="Corbel"/>
                <a:sym typeface="Corbel"/>
              </a:defRPr>
            </a:lvl5pPr>
            <a:lvl6pPr marR="0" lvl="5"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9pPr>
          </a:lstStyle>
          <a:p>
            <a:r>
              <a:rPr lang="en-US" b="1"/>
              <a:t>Challenge</a:t>
            </a:r>
            <a:r>
              <a:rPr lang="en-US"/>
              <a:t> </a:t>
            </a:r>
          </a:p>
          <a:p>
            <a:r>
              <a:rPr lang="en-US"/>
              <a:t>Teaching or Training? (3 + 3 min)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114"/>
        <p:cNvGrpSpPr/>
        <p:nvPr/>
      </p:nvGrpSpPr>
      <p:grpSpPr>
        <a:xfrm>
          <a:off x="0" y="0"/>
          <a:ext cx="0" cy="0"/>
          <a:chOff x="0" y="0"/>
          <a:chExt cx="0" cy="0"/>
        </a:xfrm>
      </p:grpSpPr>
      <p:sp>
        <p:nvSpPr>
          <p:cNvPr id="115" name="Google Shape;115;p2"/>
          <p:cNvSpPr txBox="1">
            <a:spLocks noGrp="1"/>
          </p:cNvSpPr>
          <p:nvPr>
            <p:ph type="title"/>
          </p:nvPr>
        </p:nvSpPr>
        <p:spPr>
          <a:xfrm>
            <a:off x="719667" y="333375"/>
            <a:ext cx="10871100" cy="5031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1"/>
              </a:buClr>
              <a:buSzPts val="1400"/>
              <a:buFont typeface="Corbel"/>
              <a:buNone/>
            </a:pPr>
            <a:r>
              <a:rPr lang="en-US"/>
              <a:t>Collaborative Document</a:t>
            </a:r>
            <a:endParaRPr/>
          </a:p>
        </p:txBody>
      </p:sp>
      <p:sp>
        <p:nvSpPr>
          <p:cNvPr id="116" name="Google Shape;116;p2"/>
          <p:cNvSpPr txBox="1">
            <a:spLocks noGrp="1"/>
          </p:cNvSpPr>
          <p:nvPr>
            <p:ph type="body" idx="1"/>
          </p:nvPr>
        </p:nvSpPr>
        <p:spPr>
          <a:xfrm>
            <a:off x="680000" y="1147905"/>
            <a:ext cx="10871100" cy="698066"/>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3000"/>
              <a:t>http://www.bit.ly/ELIXIR-TtT-Paris2020</a:t>
            </a:r>
            <a:endParaRPr sz="3000"/>
          </a:p>
        </p:txBody>
      </p:sp>
      <p:sp>
        <p:nvSpPr>
          <p:cNvPr id="117" name="Google Shape;117;p2"/>
          <p:cNvSpPr txBox="1"/>
          <p:nvPr/>
        </p:nvSpPr>
        <p:spPr>
          <a:xfrm>
            <a:off x="680000" y="3084916"/>
            <a:ext cx="10902300" cy="18158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0" i="0" u="none" strike="noStrike" cap="none">
                <a:solidFill>
                  <a:schemeClr val="dk1"/>
                </a:solidFill>
                <a:latin typeface="Corbel"/>
                <a:ea typeface="Corbel"/>
                <a:cs typeface="Corbel"/>
                <a:sym typeface="Corbel"/>
              </a:rPr>
              <a:t>We are all expected to follow a code of conduct:</a:t>
            </a:r>
            <a:endParaRPr sz="2800" b="0" i="0" u="none" strike="noStrike" cap="none">
              <a:solidFill>
                <a:schemeClr val="dk1"/>
              </a:solidFill>
              <a:latin typeface="Corbel"/>
              <a:ea typeface="Corbel"/>
              <a:cs typeface="Corbel"/>
              <a:sym typeface="Corbel"/>
            </a:endParaRPr>
          </a:p>
          <a:p>
            <a:pPr marL="0" marR="0" lvl="0" indent="0" algn="l" rtl="0">
              <a:spcBef>
                <a:spcPts val="0"/>
              </a:spcBef>
              <a:spcAft>
                <a:spcPts val="0"/>
              </a:spcAft>
              <a:buNone/>
            </a:pPr>
            <a:r>
              <a:rPr lang="en-US" sz="2800" b="0" i="0" u="none" strike="noStrike" cap="none">
                <a:solidFill>
                  <a:schemeClr val="dk1"/>
                </a:solidFill>
                <a:latin typeface="Corbel"/>
                <a:ea typeface="Corbel"/>
                <a:cs typeface="Corbel"/>
                <a:sym typeface="Corbel"/>
              </a:rPr>
              <a:t> </a:t>
            </a:r>
            <a:endParaRPr/>
          </a:p>
          <a:p>
            <a:pPr marL="0" marR="0" lvl="0" indent="0" algn="l" rtl="0">
              <a:spcBef>
                <a:spcPts val="0"/>
              </a:spcBef>
              <a:spcAft>
                <a:spcPts val="0"/>
              </a:spcAft>
              <a:buNone/>
            </a:pPr>
            <a:r>
              <a:rPr lang="en-US" sz="2800">
                <a:solidFill>
                  <a:schemeClr val="dk1"/>
                </a:solidFill>
                <a:latin typeface="Corbel"/>
                <a:ea typeface="Corbel"/>
                <a:cs typeface="Corbel"/>
                <a:sym typeface="Corbel"/>
                <a:hlinkClick r:id="rId3"/>
              </a:rPr>
              <a:t>https://elixir-europe.org/events/code-of-conduct</a:t>
            </a:r>
            <a:endParaRPr lang="en-US" sz="2800">
              <a:solidFill>
                <a:schemeClr val="dk1"/>
              </a:solidFill>
              <a:latin typeface="Corbel"/>
              <a:ea typeface="Corbel"/>
              <a:cs typeface="Corbel"/>
              <a:sym typeface="Corbel"/>
            </a:endParaRPr>
          </a:p>
          <a:p>
            <a:pPr marL="0" marR="0" lvl="0" indent="0" algn="l" rtl="0">
              <a:spcBef>
                <a:spcPts val="0"/>
              </a:spcBef>
              <a:spcAft>
                <a:spcPts val="0"/>
              </a:spcAft>
              <a:buNone/>
            </a:pPr>
            <a:endParaRPr sz="2800">
              <a:solidFill>
                <a:schemeClr val="dk1"/>
              </a:solidFill>
              <a:latin typeface="Corbel"/>
              <a:ea typeface="Corbel"/>
              <a:cs typeface="Corbel"/>
              <a:sym typeface="Corbel"/>
            </a:endParaRPr>
          </a:p>
        </p:txBody>
      </p:sp>
      <p:sp>
        <p:nvSpPr>
          <p:cNvPr id="118" name="Google Shape;118;p2"/>
          <p:cNvSpPr txBox="1"/>
          <p:nvPr/>
        </p:nvSpPr>
        <p:spPr>
          <a:xfrm>
            <a:off x="695607" y="2152485"/>
            <a:ext cx="10871100" cy="503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3200" b="0" i="0" u="none" strike="noStrike" cap="none">
                <a:solidFill>
                  <a:schemeClr val="accent1"/>
                </a:solidFill>
                <a:latin typeface="Corbel"/>
                <a:ea typeface="Corbel"/>
                <a:cs typeface="Corbel"/>
                <a:sym typeface="Corbel"/>
              </a:rPr>
              <a:t>Code of Conduct</a:t>
            </a:r>
            <a:endParaRPr/>
          </a:p>
        </p:txBody>
      </p:sp>
      <p:sp>
        <p:nvSpPr>
          <p:cNvPr id="6" name="Google Shape;180;p8">
            <a:extLst>
              <a:ext uri="{FF2B5EF4-FFF2-40B4-BE49-F238E27FC236}">
                <a16:creationId xmlns:a16="http://schemas.microsoft.com/office/drawing/2014/main" id="{C83244B8-B909-F342-A5EA-223DB0D980B9}"/>
              </a:ext>
            </a:extLst>
          </p:cNvPr>
          <p:cNvSpPr/>
          <p:nvPr/>
        </p:nvSpPr>
        <p:spPr>
          <a:xfrm>
            <a:off x="575325" y="5452161"/>
            <a:ext cx="9454500"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u="sng">
                <a:solidFill>
                  <a:srgbClr val="1155CC"/>
                </a:solidFill>
                <a:latin typeface="Corbel"/>
                <a:ea typeface="Corbel"/>
                <a:cs typeface="Corbel"/>
                <a:sym typeface="Corbel"/>
                <a:hlinkClick r:id="rId4"/>
              </a:rPr>
              <a:t>https://github.com/TrainTheTrainer/ELIXIR-EXCELERATE-TtT</a:t>
            </a:r>
            <a:endParaRPr sz="2800">
              <a:solidFill>
                <a:schemeClr val="dk1"/>
              </a:solidFill>
              <a:latin typeface="Calibri"/>
              <a:ea typeface="Calibri"/>
              <a:cs typeface="Calibri"/>
              <a:sym typeface="Calibri"/>
            </a:endParaRPr>
          </a:p>
        </p:txBody>
      </p:sp>
      <p:sp>
        <p:nvSpPr>
          <p:cNvPr id="7" name="Google Shape;118;p2">
            <a:extLst>
              <a:ext uri="{FF2B5EF4-FFF2-40B4-BE49-F238E27FC236}">
                <a16:creationId xmlns:a16="http://schemas.microsoft.com/office/drawing/2014/main" id="{ED3EAEA6-10CE-9E4E-B73A-EB0544DF6939}"/>
              </a:ext>
            </a:extLst>
          </p:cNvPr>
          <p:cNvSpPr txBox="1"/>
          <p:nvPr/>
        </p:nvSpPr>
        <p:spPr>
          <a:xfrm>
            <a:off x="680000" y="4703223"/>
            <a:ext cx="10871100" cy="503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3200">
                <a:solidFill>
                  <a:schemeClr val="accent1"/>
                </a:solidFill>
                <a:latin typeface="Corbel"/>
                <a:ea typeface="Corbel"/>
                <a:cs typeface="Corbel"/>
                <a:sym typeface="Corbel"/>
              </a:rPr>
              <a:t>Course m</a:t>
            </a:r>
            <a:r>
              <a:rPr lang="en-US" sz="3200" b="0" i="0" u="none" strike="noStrike" cap="none">
                <a:solidFill>
                  <a:schemeClr val="accent1"/>
                </a:solidFill>
                <a:latin typeface="Corbel"/>
                <a:ea typeface="Corbel"/>
                <a:cs typeface="Corbel"/>
                <a:sym typeface="Corbel"/>
              </a:rPr>
              <a:t>aterials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274"/>
        <p:cNvGrpSpPr/>
        <p:nvPr/>
      </p:nvGrpSpPr>
      <p:grpSpPr>
        <a:xfrm>
          <a:off x="0" y="0"/>
          <a:ext cx="0" cy="0"/>
          <a:chOff x="0" y="0"/>
          <a:chExt cx="0" cy="0"/>
        </a:xfrm>
      </p:grpSpPr>
      <p:pic>
        <p:nvPicPr>
          <p:cNvPr id="275" name="Google Shape;275;p21"/>
          <p:cNvPicPr preferRelativeResize="0"/>
          <p:nvPr/>
        </p:nvPicPr>
        <p:blipFill rotWithShape="1">
          <a:blip r:embed="rId3">
            <a:alphaModFix/>
          </a:blip>
          <a:srcRect/>
          <a:stretch/>
        </p:blipFill>
        <p:spPr>
          <a:xfrm>
            <a:off x="1953625" y="352525"/>
            <a:ext cx="7333276" cy="5277950"/>
          </a:xfrm>
          <a:prstGeom prst="rect">
            <a:avLst/>
          </a:prstGeom>
          <a:noFill/>
          <a:ln>
            <a:noFill/>
          </a:ln>
        </p:spPr>
      </p:pic>
      <p:sp>
        <p:nvSpPr>
          <p:cNvPr id="276" name="Google Shape;276;p21"/>
          <p:cNvSpPr txBox="1"/>
          <p:nvPr/>
        </p:nvSpPr>
        <p:spPr>
          <a:xfrm>
            <a:off x="530750" y="6011100"/>
            <a:ext cx="5251800" cy="670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accent3"/>
              </a:buClr>
              <a:buSzPts val="2400"/>
              <a:buFont typeface="Calibri"/>
              <a:buNone/>
            </a:pPr>
            <a:r>
              <a:rPr lang="en-US" sz="2400">
                <a:solidFill>
                  <a:schemeClr val="accent3"/>
                </a:solidFill>
                <a:latin typeface="Calibri"/>
                <a:ea typeface="Calibri"/>
                <a:cs typeface="Calibri"/>
                <a:sym typeface="Calibri"/>
              </a:rPr>
              <a:t>Open Science Training Handbook</a:t>
            </a:r>
            <a:endParaRPr sz="2400">
              <a:solidFill>
                <a:schemeClr val="accent3"/>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280"/>
        <p:cNvGrpSpPr/>
        <p:nvPr/>
      </p:nvGrpSpPr>
      <p:grpSpPr>
        <a:xfrm>
          <a:off x="0" y="0"/>
          <a:ext cx="0" cy="0"/>
          <a:chOff x="0" y="0"/>
          <a:chExt cx="0" cy="0"/>
        </a:xfrm>
      </p:grpSpPr>
      <p:sp>
        <p:nvSpPr>
          <p:cNvPr id="281" name="Google Shape;281;p22"/>
          <p:cNvSpPr txBox="1">
            <a:spLocks noGrp="1"/>
          </p:cNvSpPr>
          <p:nvPr>
            <p:ph type="title"/>
          </p:nvPr>
        </p:nvSpPr>
        <p:spPr>
          <a:xfrm>
            <a:off x="3093814" y="599693"/>
            <a:ext cx="5733711" cy="610493"/>
          </a:xfrm>
          <a:prstGeom prst="rect">
            <a:avLst/>
          </a:prstGeom>
          <a:noFill/>
          <a:ln>
            <a:noFill/>
          </a:ln>
        </p:spPr>
        <p:txBody>
          <a:bodyPr spcFirstLastPara="1" wrap="square" lIns="0" tIns="0" rIns="0" bIns="0" anchor="t" anchorCtr="0">
            <a:noAutofit/>
          </a:bodyPr>
          <a:lstStyle/>
          <a:p>
            <a:pPr marL="76200" lvl="0">
              <a:buSzPts val="2400"/>
            </a:pPr>
            <a:r>
              <a:rPr lang="en-US" sz="3600"/>
              <a:t>How does learning progress?</a:t>
            </a:r>
            <a:br>
              <a:rPr lang="en-US" sz="3600">
                <a:solidFill>
                  <a:schemeClr val="accent3"/>
                </a:solidFill>
              </a:rPr>
            </a:br>
            <a:endParaRPr sz="3600">
              <a:solidFill>
                <a:schemeClr val="accent3"/>
              </a:solidFill>
            </a:endParaRPr>
          </a:p>
          <a:p>
            <a:pPr marL="0" marR="0" lvl="0" indent="0" algn="l" rtl="0">
              <a:lnSpc>
                <a:spcPct val="90000"/>
              </a:lnSpc>
              <a:spcBef>
                <a:spcPts val="0"/>
              </a:spcBef>
              <a:spcAft>
                <a:spcPts val="0"/>
              </a:spcAft>
              <a:buClr>
                <a:schemeClr val="accent1"/>
              </a:buClr>
              <a:buSzPts val="1400"/>
              <a:buFont typeface="Corbel"/>
              <a:buNone/>
            </a:pPr>
            <a:endParaRPr>
              <a:solidFill>
                <a:schemeClr val="accent3"/>
              </a:solidFill>
            </a:endParaRPr>
          </a:p>
        </p:txBody>
      </p:sp>
      <p:sp>
        <p:nvSpPr>
          <p:cNvPr id="282" name="Google Shape;282;p22"/>
          <p:cNvSpPr txBox="1">
            <a:spLocks noGrp="1"/>
          </p:cNvSpPr>
          <p:nvPr>
            <p:ph type="body" idx="1"/>
          </p:nvPr>
        </p:nvSpPr>
        <p:spPr>
          <a:xfrm>
            <a:off x="525120" y="1412065"/>
            <a:ext cx="10871100" cy="1058004"/>
          </a:xfrm>
          <a:prstGeom prst="rect">
            <a:avLst/>
          </a:prstGeom>
          <a:noFill/>
          <a:ln>
            <a:noFill/>
          </a:ln>
        </p:spPr>
        <p:txBody>
          <a:bodyPr spcFirstLastPara="1" wrap="square" lIns="0" tIns="0" rIns="0" bIns="0" anchor="t" anchorCtr="0">
            <a:noAutofit/>
          </a:bodyPr>
          <a:lstStyle/>
          <a:p>
            <a:pPr marL="457200" marR="0" lvl="0" indent="-228600" algn="l" rtl="0">
              <a:lnSpc>
                <a:spcPct val="90000"/>
              </a:lnSpc>
              <a:spcBef>
                <a:spcPts val="0"/>
              </a:spcBef>
              <a:spcAft>
                <a:spcPts val="0"/>
              </a:spcAft>
              <a:buSzPts val="2400"/>
              <a:buNone/>
            </a:pPr>
            <a:endParaRPr sz="2800"/>
          </a:p>
          <a:p>
            <a:pPr marL="457200" marR="0" lvl="0" indent="0" algn="l" rtl="0">
              <a:lnSpc>
                <a:spcPct val="90000"/>
              </a:lnSpc>
              <a:spcBef>
                <a:spcPts val="0"/>
              </a:spcBef>
              <a:spcAft>
                <a:spcPts val="0"/>
              </a:spcAft>
              <a:buSzPts val="2400"/>
              <a:buNone/>
            </a:pPr>
            <a:endParaRPr/>
          </a:p>
        </p:txBody>
      </p:sp>
      <p:pic>
        <p:nvPicPr>
          <p:cNvPr id="283" name="Google Shape;283;p22"/>
          <p:cNvPicPr preferRelativeResize="0"/>
          <p:nvPr/>
        </p:nvPicPr>
        <p:blipFill rotWithShape="1">
          <a:blip r:embed="rId3">
            <a:alphaModFix/>
          </a:blip>
          <a:srcRect/>
          <a:stretch/>
        </p:blipFill>
        <p:spPr>
          <a:xfrm>
            <a:off x="1665829" y="1412065"/>
            <a:ext cx="8589680" cy="509886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289" name="Google Shape;289;p23"/>
          <p:cNvPicPr preferRelativeResize="0"/>
          <p:nvPr/>
        </p:nvPicPr>
        <p:blipFill rotWithShape="1">
          <a:blip r:embed="rId3">
            <a:alphaModFix/>
          </a:blip>
          <a:srcRect/>
          <a:stretch/>
        </p:blipFill>
        <p:spPr>
          <a:xfrm>
            <a:off x="2729806" y="1589748"/>
            <a:ext cx="5871692" cy="4317012"/>
          </a:xfrm>
          <a:prstGeom prst="rect">
            <a:avLst/>
          </a:prstGeom>
          <a:noFill/>
          <a:ln>
            <a:noFill/>
          </a:ln>
        </p:spPr>
      </p:pic>
      <p:sp>
        <p:nvSpPr>
          <p:cNvPr id="290" name="Google Shape;290;p23"/>
          <p:cNvSpPr txBox="1"/>
          <p:nvPr/>
        </p:nvSpPr>
        <p:spPr>
          <a:xfrm>
            <a:off x="719667" y="333375"/>
            <a:ext cx="10871100" cy="503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3200" b="0" i="0" u="none" strike="noStrike" cap="none">
                <a:solidFill>
                  <a:schemeClr val="accent3"/>
                </a:solidFill>
                <a:latin typeface="Corbel"/>
                <a:ea typeface="Corbel"/>
                <a:cs typeface="Corbel"/>
                <a:sym typeface="Corbel"/>
              </a:rPr>
              <a:t>Bloom’s taxonomy</a:t>
            </a:r>
            <a:endParaRPr/>
          </a:p>
          <a:p>
            <a:pPr marL="0" marR="0" lvl="0" indent="0" algn="l" rtl="0">
              <a:lnSpc>
                <a:spcPct val="100000"/>
              </a:lnSpc>
              <a:spcBef>
                <a:spcPts val="0"/>
              </a:spcBef>
              <a:spcAft>
                <a:spcPts val="0"/>
              </a:spcAft>
              <a:buClr>
                <a:srgbClr val="000000"/>
              </a:buClr>
              <a:buSzPts val="1400"/>
              <a:buFont typeface="Arial"/>
              <a:buNone/>
            </a:pPr>
            <a:r>
              <a:rPr lang="en-US" sz="2400" b="0" i="0" u="none" strike="noStrike" cap="none">
                <a:solidFill>
                  <a:schemeClr val="accent1"/>
                </a:solidFill>
                <a:latin typeface="Corbel"/>
                <a:ea typeface="Corbel"/>
                <a:cs typeface="Corbel"/>
                <a:sym typeface="Corbel"/>
              </a:rPr>
              <a:t>The Bloom's six categories of cognitive skills</a:t>
            </a:r>
            <a:endParaRPr/>
          </a:p>
          <a:p>
            <a:pPr marL="0" marR="0" lvl="0" indent="0" algn="l" rtl="0">
              <a:lnSpc>
                <a:spcPct val="100000"/>
              </a:lnSpc>
              <a:spcBef>
                <a:spcPts val="0"/>
              </a:spcBef>
              <a:spcAft>
                <a:spcPts val="0"/>
              </a:spcAft>
              <a:buClr>
                <a:srgbClr val="000000"/>
              </a:buClr>
              <a:buSzPts val="1400"/>
              <a:buFont typeface="Arial"/>
              <a:buNone/>
            </a:pPr>
            <a:endParaRPr sz="3200" b="0" i="0" u="none" strike="noStrike" cap="none">
              <a:solidFill>
                <a:schemeClr val="accent3"/>
              </a:solidFill>
              <a:latin typeface="Corbel"/>
              <a:ea typeface="Corbel"/>
              <a:cs typeface="Corbel"/>
              <a:sym typeface="Corbe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295"/>
        <p:cNvGrpSpPr/>
        <p:nvPr/>
      </p:nvGrpSpPr>
      <p:grpSpPr>
        <a:xfrm>
          <a:off x="0" y="0"/>
          <a:ext cx="0" cy="0"/>
          <a:chOff x="0" y="0"/>
          <a:chExt cx="0" cy="0"/>
        </a:xfrm>
      </p:grpSpPr>
      <p:sp>
        <p:nvSpPr>
          <p:cNvPr id="296" name="Google Shape;296;p24"/>
          <p:cNvSpPr txBox="1">
            <a:spLocks noGrp="1"/>
          </p:cNvSpPr>
          <p:nvPr>
            <p:ph type="title"/>
          </p:nvPr>
        </p:nvSpPr>
        <p:spPr>
          <a:xfrm>
            <a:off x="980932" y="551439"/>
            <a:ext cx="10871100" cy="12729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1100"/>
              <a:buFont typeface="Arial"/>
              <a:buNone/>
            </a:pPr>
            <a:r>
              <a:rPr lang="en-US">
                <a:solidFill>
                  <a:schemeClr val="bg1">
                    <a:lumMod val="50000"/>
                  </a:schemeClr>
                </a:solidFill>
              </a:rPr>
              <a:t>We can use the Bloom's taxonomy to </a:t>
            </a:r>
            <a:r>
              <a:rPr lang="en-US" b="1">
                <a:solidFill>
                  <a:schemeClr val="bg1">
                    <a:lumMod val="50000"/>
                  </a:schemeClr>
                </a:solidFill>
              </a:rPr>
              <a:t>align instruction with learners' levels of complexity of thinking</a:t>
            </a:r>
            <a:r>
              <a:rPr lang="en-US">
                <a:solidFill>
                  <a:schemeClr val="bg1">
                    <a:lumMod val="50000"/>
                  </a:schemeClr>
                </a:solidFill>
              </a:rPr>
              <a:t> (and experience).</a:t>
            </a:r>
            <a:endParaRPr>
              <a:solidFill>
                <a:schemeClr val="bg1">
                  <a:lumMod val="50000"/>
                </a:schemeClr>
              </a:solidFill>
            </a:endParaRPr>
          </a:p>
          <a:p>
            <a:pPr marL="0" lvl="0" indent="0" algn="l" rtl="0">
              <a:lnSpc>
                <a:spcPct val="90000"/>
              </a:lnSpc>
              <a:spcBef>
                <a:spcPts val="0"/>
              </a:spcBef>
              <a:spcAft>
                <a:spcPts val="0"/>
              </a:spcAft>
              <a:buClr>
                <a:schemeClr val="accent1"/>
              </a:buClr>
              <a:buSzPts val="1400"/>
              <a:buFont typeface="Corbel"/>
              <a:buNone/>
            </a:pPr>
            <a:endParaRPr>
              <a:solidFill>
                <a:schemeClr val="accent3"/>
              </a:solidFill>
            </a:endParaRPr>
          </a:p>
        </p:txBody>
      </p:sp>
      <p:sp>
        <p:nvSpPr>
          <p:cNvPr id="297" name="Google Shape;297;p24"/>
          <p:cNvSpPr txBox="1">
            <a:spLocks noGrp="1"/>
          </p:cNvSpPr>
          <p:nvPr>
            <p:ph type="body" idx="1"/>
          </p:nvPr>
        </p:nvSpPr>
        <p:spPr>
          <a:xfrm>
            <a:off x="711200" y="2704591"/>
            <a:ext cx="10871100" cy="2938220"/>
          </a:xfrm>
          <a:prstGeom prst="rect">
            <a:avLst/>
          </a:prstGeom>
          <a:noFill/>
          <a:ln>
            <a:noFill/>
          </a:ln>
        </p:spPr>
        <p:txBody>
          <a:bodyPr spcFirstLastPara="1" wrap="square" lIns="0" tIns="0" rIns="0" bIns="0" anchor="t" anchorCtr="0">
            <a:noAutofit/>
          </a:bodyPr>
          <a:lstStyle/>
          <a:p>
            <a:pPr marL="457200" lvl="0" indent="-419100" algn="l" rtl="0">
              <a:lnSpc>
                <a:spcPct val="90000"/>
              </a:lnSpc>
              <a:spcBef>
                <a:spcPts val="480"/>
              </a:spcBef>
              <a:spcAft>
                <a:spcPts val="0"/>
              </a:spcAft>
              <a:buSzPts val="3000"/>
              <a:buChar char="•"/>
            </a:pPr>
            <a:r>
              <a:rPr lang="en-US" sz="3000"/>
              <a:t>write </a:t>
            </a:r>
            <a:r>
              <a:rPr lang="en-US" sz="3000" b="1">
                <a:solidFill>
                  <a:schemeClr val="dk2"/>
                </a:solidFill>
              </a:rPr>
              <a:t>learning outcomes (LOs)</a:t>
            </a:r>
            <a:endParaRPr sz="3000" b="1">
              <a:solidFill>
                <a:schemeClr val="dk2"/>
              </a:solidFill>
            </a:endParaRPr>
          </a:p>
          <a:p>
            <a:pPr marL="457200" lvl="0" indent="0" algn="l" rtl="0">
              <a:lnSpc>
                <a:spcPct val="90000"/>
              </a:lnSpc>
              <a:spcBef>
                <a:spcPts val="600"/>
              </a:spcBef>
              <a:spcAft>
                <a:spcPts val="0"/>
              </a:spcAft>
              <a:buSzPts val="2400"/>
              <a:buNone/>
            </a:pPr>
            <a:endParaRPr sz="3000"/>
          </a:p>
          <a:p>
            <a:pPr marL="457200" lvl="0" indent="-419100" algn="l" rtl="0">
              <a:lnSpc>
                <a:spcPct val="90000"/>
              </a:lnSpc>
              <a:spcBef>
                <a:spcPts val="600"/>
              </a:spcBef>
              <a:spcAft>
                <a:spcPts val="0"/>
              </a:spcAft>
              <a:buSzPts val="3000"/>
              <a:buChar char="•"/>
            </a:pPr>
            <a:r>
              <a:rPr lang="en-US" sz="3000"/>
              <a:t>design instruction and learning experiences</a:t>
            </a:r>
            <a:endParaRPr sz="3000"/>
          </a:p>
          <a:p>
            <a:pPr marL="457200" lvl="0" indent="0" algn="l" rtl="0">
              <a:lnSpc>
                <a:spcPct val="90000"/>
              </a:lnSpc>
              <a:spcBef>
                <a:spcPts val="600"/>
              </a:spcBef>
              <a:spcAft>
                <a:spcPts val="0"/>
              </a:spcAft>
              <a:buSzPts val="2400"/>
              <a:buNone/>
            </a:pPr>
            <a:endParaRPr sz="3000"/>
          </a:p>
          <a:p>
            <a:pPr marL="457200" lvl="0" indent="-419100" algn="l" rtl="0">
              <a:lnSpc>
                <a:spcPct val="90000"/>
              </a:lnSpc>
              <a:spcBef>
                <a:spcPts val="600"/>
              </a:spcBef>
              <a:spcAft>
                <a:spcPts val="0"/>
              </a:spcAft>
              <a:buSzPts val="3000"/>
              <a:buChar char="•"/>
            </a:pPr>
            <a:r>
              <a:rPr lang="en-US" sz="3000"/>
              <a:t>assess learning</a:t>
            </a:r>
            <a:endParaRPr sz="3000"/>
          </a:p>
        </p:txBody>
      </p:sp>
      <p:sp>
        <p:nvSpPr>
          <p:cNvPr id="298" name="Google Shape;298;p24"/>
          <p:cNvSpPr txBox="1"/>
          <p:nvPr/>
        </p:nvSpPr>
        <p:spPr>
          <a:xfrm>
            <a:off x="980932" y="1741245"/>
            <a:ext cx="1036533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bg1">
                    <a:lumMod val="50000"/>
                  </a:schemeClr>
                </a:solidFill>
                <a:latin typeface="Corbel"/>
                <a:ea typeface="Corbel"/>
                <a:cs typeface="Corbel"/>
                <a:sym typeface="Corbel"/>
              </a:rPr>
              <a:t>In practice, you can use the Bloom’s levels of cognitive complexity to:</a:t>
            </a:r>
            <a:endParaRPr>
              <a:solidFill>
                <a:schemeClr val="bg1">
                  <a:lumMod val="50000"/>
                </a:schemeClr>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C686284-2B43-214F-8289-0DC9B8F79E71}"/>
              </a:ext>
            </a:extLst>
          </p:cNvPr>
          <p:cNvSpPr/>
          <p:nvPr/>
        </p:nvSpPr>
        <p:spPr>
          <a:xfrm>
            <a:off x="630766" y="1384301"/>
            <a:ext cx="3098801" cy="183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Bef>
                <a:spcPts val="600"/>
              </a:spcBef>
              <a:spcAft>
                <a:spcPts val="1200"/>
              </a:spcAft>
            </a:pPr>
            <a:r>
              <a:rPr lang="en-US" sz="2400">
                <a:solidFill>
                  <a:schemeClr val="bg1"/>
                </a:solidFill>
                <a:latin typeface="Corbel" panose="020B0503020204020204" pitchFamily="34" charset="0"/>
              </a:rPr>
              <a:t>Select  or identify </a:t>
            </a:r>
            <a:r>
              <a:rPr lang="en-US" sz="2400" b="1" u="sng">
                <a:solidFill>
                  <a:schemeClr val="bg1"/>
                </a:solidFill>
                <a:latin typeface="Corbel" panose="020B0503020204020204" pitchFamily="34" charset="0"/>
              </a:rPr>
              <a:t>LOs</a:t>
            </a:r>
            <a:endParaRPr lang="it-IT" sz="2400" b="1" u="sng" dirty="0">
              <a:solidFill>
                <a:schemeClr val="bg1"/>
              </a:solidFill>
              <a:latin typeface="Corbel" panose="020B0503020204020204" pitchFamily="34" charset="0"/>
            </a:endParaRPr>
          </a:p>
        </p:txBody>
      </p:sp>
      <p:grpSp>
        <p:nvGrpSpPr>
          <p:cNvPr id="18" name="Group 17">
            <a:extLst>
              <a:ext uri="{FF2B5EF4-FFF2-40B4-BE49-F238E27FC236}">
                <a16:creationId xmlns:a16="http://schemas.microsoft.com/office/drawing/2014/main" id="{A9A000F1-A5AD-2843-9A5C-6DB44CC92952}"/>
              </a:ext>
            </a:extLst>
          </p:cNvPr>
          <p:cNvGrpSpPr/>
          <p:nvPr/>
        </p:nvGrpSpPr>
        <p:grpSpPr>
          <a:xfrm>
            <a:off x="8686798" y="1384300"/>
            <a:ext cx="3098801" cy="1831445"/>
            <a:chOff x="630766" y="3739621"/>
            <a:chExt cx="3098801" cy="1831445"/>
          </a:xfrm>
        </p:grpSpPr>
        <p:sp>
          <p:nvSpPr>
            <p:cNvPr id="7" name="Rectangle 6">
              <a:extLst>
                <a:ext uri="{FF2B5EF4-FFF2-40B4-BE49-F238E27FC236}">
                  <a16:creationId xmlns:a16="http://schemas.microsoft.com/office/drawing/2014/main" id="{CA02846F-4331-C24D-9F19-FCECF88175C0}"/>
                </a:ext>
              </a:extLst>
            </p:cNvPr>
            <p:cNvSpPr/>
            <p:nvPr/>
          </p:nvSpPr>
          <p:spPr>
            <a:xfrm>
              <a:off x="630766" y="3739621"/>
              <a:ext cx="3098801" cy="183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Bef>
                  <a:spcPts val="600"/>
                </a:spcBef>
                <a:spcAft>
                  <a:spcPts val="1200"/>
                </a:spcAft>
              </a:pPr>
              <a:r>
                <a:rPr lang="en-US" sz="2400">
                  <a:latin typeface="Corbel" panose="020B0503020204020204" pitchFamily="34" charset="0"/>
                </a:rPr>
                <a:t>Select </a:t>
              </a:r>
              <a:r>
                <a:rPr lang="en-US" sz="2400" b="1" u="sng">
                  <a:latin typeface="Corbel" panose="020B0503020204020204" pitchFamily="34" charset="0"/>
                </a:rPr>
                <a:t>content</a:t>
              </a:r>
              <a:r>
                <a:rPr lang="en-US" sz="2400">
                  <a:latin typeface="Corbel" panose="020B0503020204020204" pitchFamily="34" charset="0"/>
                </a:rPr>
                <a:t> that is relevant to LOs</a:t>
              </a:r>
              <a:endParaRPr lang="it-IT" sz="2400" dirty="0">
                <a:solidFill>
                  <a:schemeClr val="bg1"/>
                </a:solidFill>
                <a:latin typeface="Corbel" panose="020B0503020204020204" pitchFamily="34" charset="0"/>
              </a:endParaRPr>
            </a:p>
          </p:txBody>
        </p:sp>
        <p:sp>
          <p:nvSpPr>
            <p:cNvPr id="6" name="Oval 5">
              <a:extLst>
                <a:ext uri="{FF2B5EF4-FFF2-40B4-BE49-F238E27FC236}">
                  <a16:creationId xmlns:a16="http://schemas.microsoft.com/office/drawing/2014/main" id="{E9E278F5-DAE7-3D42-B6B3-477797BC6693}"/>
                </a:ext>
              </a:extLst>
            </p:cNvPr>
            <p:cNvSpPr/>
            <p:nvPr/>
          </p:nvSpPr>
          <p:spPr>
            <a:xfrm>
              <a:off x="698499" y="3807355"/>
              <a:ext cx="402167" cy="375709"/>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3</a:t>
              </a:r>
            </a:p>
          </p:txBody>
        </p:sp>
      </p:grpSp>
      <p:sp>
        <p:nvSpPr>
          <p:cNvPr id="8" name="Oval 7">
            <a:extLst>
              <a:ext uri="{FF2B5EF4-FFF2-40B4-BE49-F238E27FC236}">
                <a16:creationId xmlns:a16="http://schemas.microsoft.com/office/drawing/2014/main" id="{68D10C89-6C53-9C48-98BD-5E09A0F5715E}"/>
              </a:ext>
            </a:extLst>
          </p:cNvPr>
          <p:cNvSpPr/>
          <p:nvPr/>
        </p:nvSpPr>
        <p:spPr>
          <a:xfrm>
            <a:off x="715432" y="1419756"/>
            <a:ext cx="402167" cy="375709"/>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1</a:t>
            </a:r>
          </a:p>
        </p:txBody>
      </p:sp>
      <p:grpSp>
        <p:nvGrpSpPr>
          <p:cNvPr id="20" name="Group 19">
            <a:extLst>
              <a:ext uri="{FF2B5EF4-FFF2-40B4-BE49-F238E27FC236}">
                <a16:creationId xmlns:a16="http://schemas.microsoft.com/office/drawing/2014/main" id="{221179FF-821E-754B-8505-C57B4219E7AB}"/>
              </a:ext>
            </a:extLst>
          </p:cNvPr>
          <p:cNvGrpSpPr/>
          <p:nvPr/>
        </p:nvGrpSpPr>
        <p:grpSpPr>
          <a:xfrm>
            <a:off x="4606924" y="1384300"/>
            <a:ext cx="3098801" cy="1831445"/>
            <a:chOff x="4606924" y="1384300"/>
            <a:chExt cx="3098801" cy="1831445"/>
          </a:xfrm>
        </p:grpSpPr>
        <p:sp>
          <p:nvSpPr>
            <p:cNvPr id="9" name="Rectangle 8">
              <a:extLst>
                <a:ext uri="{FF2B5EF4-FFF2-40B4-BE49-F238E27FC236}">
                  <a16:creationId xmlns:a16="http://schemas.microsoft.com/office/drawing/2014/main" id="{18AE87A4-75E5-CD45-8F83-90878E8E8872}"/>
                </a:ext>
              </a:extLst>
            </p:cNvPr>
            <p:cNvSpPr/>
            <p:nvPr/>
          </p:nvSpPr>
          <p:spPr>
            <a:xfrm>
              <a:off x="4606924" y="1384300"/>
              <a:ext cx="3098801" cy="183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Bef>
                  <a:spcPts val="600"/>
                </a:spcBef>
                <a:spcAft>
                  <a:spcPts val="1200"/>
                </a:spcAft>
              </a:pPr>
              <a:r>
                <a:rPr lang="en-US" sz="2400">
                  <a:latin typeface="Corbel" panose="020B0503020204020204" pitchFamily="34" charset="0"/>
                </a:rPr>
                <a:t>Select </a:t>
              </a:r>
              <a:r>
                <a:rPr lang="en-US" sz="2400" b="1" u="sng">
                  <a:latin typeface="Corbel" panose="020B0503020204020204" pitchFamily="34" charset="0"/>
                </a:rPr>
                <a:t>learning experiences</a:t>
              </a:r>
              <a:r>
                <a:rPr lang="en-US" sz="2400">
                  <a:latin typeface="Corbel" panose="020B0503020204020204" pitchFamily="34" charset="0"/>
                </a:rPr>
                <a:t> (LEs) that will help learners achieve LOs</a:t>
              </a:r>
              <a:endParaRPr lang="it-IT" sz="2400" dirty="0">
                <a:solidFill>
                  <a:schemeClr val="bg1"/>
                </a:solidFill>
                <a:latin typeface="Corbel" panose="020B0503020204020204" pitchFamily="34" charset="0"/>
              </a:endParaRPr>
            </a:p>
          </p:txBody>
        </p:sp>
        <p:sp>
          <p:nvSpPr>
            <p:cNvPr id="10" name="Oval 9">
              <a:extLst>
                <a:ext uri="{FF2B5EF4-FFF2-40B4-BE49-F238E27FC236}">
                  <a16:creationId xmlns:a16="http://schemas.microsoft.com/office/drawing/2014/main" id="{F36B2EF9-C279-C64E-8CA6-352C9C9AB154}"/>
                </a:ext>
              </a:extLst>
            </p:cNvPr>
            <p:cNvSpPr/>
            <p:nvPr/>
          </p:nvSpPr>
          <p:spPr>
            <a:xfrm>
              <a:off x="4710640" y="1452034"/>
              <a:ext cx="402167" cy="375709"/>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2</a:t>
              </a:r>
            </a:p>
          </p:txBody>
        </p:sp>
      </p:grpSp>
      <p:grpSp>
        <p:nvGrpSpPr>
          <p:cNvPr id="19" name="Group 18">
            <a:extLst>
              <a:ext uri="{FF2B5EF4-FFF2-40B4-BE49-F238E27FC236}">
                <a16:creationId xmlns:a16="http://schemas.microsoft.com/office/drawing/2014/main" id="{AEE17AA8-15C5-D840-8B27-EA05327D54DE}"/>
              </a:ext>
            </a:extLst>
          </p:cNvPr>
          <p:cNvGrpSpPr/>
          <p:nvPr/>
        </p:nvGrpSpPr>
        <p:grpSpPr>
          <a:xfrm>
            <a:off x="6960656" y="4258122"/>
            <a:ext cx="3098801" cy="1914524"/>
            <a:chOff x="8578849" y="1330857"/>
            <a:chExt cx="3098801" cy="1914524"/>
          </a:xfrm>
        </p:grpSpPr>
        <p:sp>
          <p:nvSpPr>
            <p:cNvPr id="11" name="Rectangle 10">
              <a:extLst>
                <a:ext uri="{FF2B5EF4-FFF2-40B4-BE49-F238E27FC236}">
                  <a16:creationId xmlns:a16="http://schemas.microsoft.com/office/drawing/2014/main" id="{7E19F0A1-C2BB-AB47-AE94-FEE712BFB1CC}"/>
                </a:ext>
              </a:extLst>
            </p:cNvPr>
            <p:cNvSpPr/>
            <p:nvPr/>
          </p:nvSpPr>
          <p:spPr>
            <a:xfrm>
              <a:off x="8578849" y="1330857"/>
              <a:ext cx="3098801" cy="19145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lvl="0" indent="-381000">
                <a:lnSpc>
                  <a:spcPct val="90000"/>
                </a:lnSpc>
                <a:spcBef>
                  <a:spcPts val="480"/>
                </a:spcBef>
                <a:buClr>
                  <a:schemeClr val="accent1"/>
                </a:buClr>
                <a:buSzPts val="2400"/>
                <a:buFont typeface="Corbel"/>
                <a:buChar char="•"/>
              </a:pPr>
              <a:r>
                <a:rPr lang="en-US" sz="2400" b="1" u="sng">
                  <a:latin typeface="Corbel" panose="020B0503020204020204" pitchFamily="34" charset="0"/>
                </a:rPr>
                <a:t>Evaluate</a:t>
              </a:r>
              <a:r>
                <a:rPr lang="en-US" sz="2400">
                  <a:latin typeface="Corbel" panose="020B0503020204020204" pitchFamily="34" charset="0"/>
                </a:rPr>
                <a:t> the effectiveness of the LEs for leading learners to the LOs</a:t>
              </a:r>
            </a:p>
          </p:txBody>
        </p:sp>
        <p:sp>
          <p:nvSpPr>
            <p:cNvPr id="12" name="Oval 11">
              <a:extLst>
                <a:ext uri="{FF2B5EF4-FFF2-40B4-BE49-F238E27FC236}">
                  <a16:creationId xmlns:a16="http://schemas.microsoft.com/office/drawing/2014/main" id="{D9124E61-FB6B-374D-87F8-2FC754C5275F}"/>
                </a:ext>
              </a:extLst>
            </p:cNvPr>
            <p:cNvSpPr/>
            <p:nvPr/>
          </p:nvSpPr>
          <p:spPr>
            <a:xfrm>
              <a:off x="8630300" y="1408603"/>
              <a:ext cx="402167" cy="375709"/>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4</a:t>
              </a:r>
            </a:p>
          </p:txBody>
        </p:sp>
      </p:grpSp>
      <p:grpSp>
        <p:nvGrpSpPr>
          <p:cNvPr id="17" name="Group 16">
            <a:extLst>
              <a:ext uri="{FF2B5EF4-FFF2-40B4-BE49-F238E27FC236}">
                <a16:creationId xmlns:a16="http://schemas.microsoft.com/office/drawing/2014/main" id="{B8EE1C6C-9E0B-1444-8E42-A6E1F626567E}"/>
              </a:ext>
            </a:extLst>
          </p:cNvPr>
          <p:cNvGrpSpPr/>
          <p:nvPr/>
        </p:nvGrpSpPr>
        <p:grpSpPr>
          <a:xfrm>
            <a:off x="2162908" y="4353453"/>
            <a:ext cx="3727938" cy="1914524"/>
            <a:chOff x="6106582" y="3330047"/>
            <a:chExt cx="3098801" cy="1914524"/>
          </a:xfrm>
        </p:grpSpPr>
        <p:sp>
          <p:nvSpPr>
            <p:cNvPr id="13" name="Rectangle 12">
              <a:extLst>
                <a:ext uri="{FF2B5EF4-FFF2-40B4-BE49-F238E27FC236}">
                  <a16:creationId xmlns:a16="http://schemas.microsoft.com/office/drawing/2014/main" id="{97F59062-490A-2044-84F0-D12D4150B97D}"/>
                </a:ext>
              </a:extLst>
            </p:cNvPr>
            <p:cNvSpPr/>
            <p:nvPr/>
          </p:nvSpPr>
          <p:spPr>
            <a:xfrm>
              <a:off x="6106582" y="3330047"/>
              <a:ext cx="3098801" cy="19145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1200"/>
                </a:spcAft>
              </a:pPr>
              <a:r>
                <a:rPr lang="en-US" sz="2400">
                  <a:latin typeface="Corbel" panose="020B0503020204020204" pitchFamily="34" charset="0"/>
                </a:rPr>
                <a:t>Identify/develop </a:t>
              </a:r>
              <a:r>
                <a:rPr lang="en-US" sz="2400" b="1" u="sng">
                  <a:latin typeface="Corbel" panose="020B0503020204020204" pitchFamily="34" charset="0"/>
                </a:rPr>
                <a:t>assessments</a:t>
              </a:r>
              <a:r>
                <a:rPr lang="en-US" sz="2400">
                  <a:latin typeface="Corbel" panose="020B0503020204020204" pitchFamily="34" charset="0"/>
                </a:rPr>
                <a:t> to ensure learner is progressing towards LOs</a:t>
              </a:r>
              <a:endParaRPr lang="it-IT" sz="2400" dirty="0">
                <a:solidFill>
                  <a:schemeClr val="bg1"/>
                </a:solidFill>
                <a:latin typeface="Corbel" panose="020B0503020204020204" pitchFamily="34" charset="0"/>
              </a:endParaRPr>
            </a:p>
          </p:txBody>
        </p:sp>
        <p:sp>
          <p:nvSpPr>
            <p:cNvPr id="16" name="Oval 15">
              <a:extLst>
                <a:ext uri="{FF2B5EF4-FFF2-40B4-BE49-F238E27FC236}">
                  <a16:creationId xmlns:a16="http://schemas.microsoft.com/office/drawing/2014/main" id="{63596DF3-430B-D645-ABCB-0951FD6948E7}"/>
                </a:ext>
              </a:extLst>
            </p:cNvPr>
            <p:cNvSpPr/>
            <p:nvPr/>
          </p:nvSpPr>
          <p:spPr>
            <a:xfrm>
              <a:off x="6180004" y="3386928"/>
              <a:ext cx="335855" cy="372681"/>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5</a:t>
              </a:r>
            </a:p>
          </p:txBody>
        </p:sp>
      </p:grpSp>
      <p:sp>
        <p:nvSpPr>
          <p:cNvPr id="21" name="Right Arrow 20">
            <a:extLst>
              <a:ext uri="{FF2B5EF4-FFF2-40B4-BE49-F238E27FC236}">
                <a16:creationId xmlns:a16="http://schemas.microsoft.com/office/drawing/2014/main" id="{ACD11445-B894-FB40-8BCC-B16D4476C680}"/>
              </a:ext>
            </a:extLst>
          </p:cNvPr>
          <p:cNvSpPr/>
          <p:nvPr/>
        </p:nvSpPr>
        <p:spPr>
          <a:xfrm>
            <a:off x="3854450" y="2039937"/>
            <a:ext cx="627591" cy="5556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Right Arrow 21">
            <a:extLst>
              <a:ext uri="{FF2B5EF4-FFF2-40B4-BE49-F238E27FC236}">
                <a16:creationId xmlns:a16="http://schemas.microsoft.com/office/drawing/2014/main" id="{464B03CD-EBD2-5441-9992-CEB51C208FEF}"/>
              </a:ext>
            </a:extLst>
          </p:cNvPr>
          <p:cNvSpPr/>
          <p:nvPr/>
        </p:nvSpPr>
        <p:spPr>
          <a:xfrm>
            <a:off x="7882466" y="2057400"/>
            <a:ext cx="627591" cy="5556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Bent Arrow 24">
            <a:extLst>
              <a:ext uri="{FF2B5EF4-FFF2-40B4-BE49-F238E27FC236}">
                <a16:creationId xmlns:a16="http://schemas.microsoft.com/office/drawing/2014/main" id="{4C26CF36-440D-A94D-B968-72943B60BC99}"/>
              </a:ext>
            </a:extLst>
          </p:cNvPr>
          <p:cNvSpPr/>
          <p:nvPr/>
        </p:nvSpPr>
        <p:spPr>
          <a:xfrm flipH="1" flipV="1">
            <a:off x="10132481" y="4109243"/>
            <a:ext cx="1210735" cy="141763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26" name="Bent Arrow 25">
            <a:extLst>
              <a:ext uri="{FF2B5EF4-FFF2-40B4-BE49-F238E27FC236}">
                <a16:creationId xmlns:a16="http://schemas.microsoft.com/office/drawing/2014/main" id="{BE9AE1DE-9E96-7948-BAEC-9FA1523CFDDF}"/>
              </a:ext>
            </a:extLst>
          </p:cNvPr>
          <p:cNvSpPr/>
          <p:nvPr/>
        </p:nvSpPr>
        <p:spPr>
          <a:xfrm rot="5400000" flipH="1" flipV="1">
            <a:off x="420354" y="3968812"/>
            <a:ext cx="1857378" cy="1258755"/>
          </a:xfrm>
          <a:prstGeom prst="bentArrow">
            <a:avLst>
              <a:gd name="adj1" fmla="val 25000"/>
              <a:gd name="adj2" fmla="val 25000"/>
              <a:gd name="adj3" fmla="val 25000"/>
              <a:gd name="adj4" fmla="val 39554"/>
            </a:avLst>
          </a:prstGeom>
          <a:solidFill>
            <a:schemeClr val="accent5">
              <a:lumMod val="60000"/>
              <a:lumOff val="4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27" name="Left Arrow 26">
            <a:extLst>
              <a:ext uri="{FF2B5EF4-FFF2-40B4-BE49-F238E27FC236}">
                <a16:creationId xmlns:a16="http://schemas.microsoft.com/office/drawing/2014/main" id="{837366D2-5F1D-C64E-8B76-048472031643}"/>
              </a:ext>
            </a:extLst>
          </p:cNvPr>
          <p:cNvSpPr/>
          <p:nvPr/>
        </p:nvSpPr>
        <p:spPr>
          <a:xfrm>
            <a:off x="5935280" y="4886306"/>
            <a:ext cx="810574" cy="62298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Google Shape;303;p25">
            <a:extLst>
              <a:ext uri="{FF2B5EF4-FFF2-40B4-BE49-F238E27FC236}">
                <a16:creationId xmlns:a16="http://schemas.microsoft.com/office/drawing/2014/main" id="{B3506936-DF5A-C441-9521-FEB25755DC07}"/>
              </a:ext>
            </a:extLst>
          </p:cNvPr>
          <p:cNvSpPr txBox="1">
            <a:spLocks noGrp="1"/>
          </p:cNvSpPr>
          <p:nvPr>
            <p:ph type="title"/>
          </p:nvPr>
        </p:nvSpPr>
        <p:spPr>
          <a:xfrm>
            <a:off x="2927183" y="330058"/>
            <a:ext cx="6686198" cy="503238"/>
          </a:xfrm>
          <a:prstGeom prst="rect">
            <a:avLst/>
          </a:prstGeom>
          <a:noFill/>
          <a:ln>
            <a:noFill/>
          </a:ln>
        </p:spPr>
        <p:txBody>
          <a:bodyPr spcFirstLastPara="1" wrap="square" lIns="0" tIns="0" rIns="0" bIns="0" anchor="t" anchorCtr="0">
            <a:normAutofit fontScale="90000"/>
          </a:bodyPr>
          <a:lstStyle/>
          <a:p>
            <a:pPr marL="0" marR="0" lvl="0" indent="0" algn="l" rtl="0">
              <a:lnSpc>
                <a:spcPct val="90000"/>
              </a:lnSpc>
              <a:spcBef>
                <a:spcPts val="0"/>
              </a:spcBef>
              <a:spcAft>
                <a:spcPts val="0"/>
              </a:spcAft>
              <a:buClr>
                <a:schemeClr val="accent1"/>
              </a:buClr>
              <a:buSzPts val="1400"/>
              <a:buFont typeface="Corbel"/>
              <a:buNone/>
            </a:pPr>
            <a:r>
              <a:rPr lang="en-US">
                <a:latin typeface="Corbel" panose="020B0503020204020204" pitchFamily="34" charset="0"/>
              </a:rPr>
              <a:t>Instruction design in five steps</a:t>
            </a:r>
            <a:endParaRPr>
              <a:latin typeface="Corbel" panose="020B0503020204020204" pitchFamily="34" charset="0"/>
            </a:endParaRPr>
          </a:p>
        </p:txBody>
      </p:sp>
    </p:spTree>
    <p:extLst>
      <p:ext uri="{BB962C8B-B14F-4D97-AF65-F5344CB8AC3E}">
        <p14:creationId xmlns:p14="http://schemas.microsoft.com/office/powerpoint/2010/main" val="2694947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309"/>
        <p:cNvGrpSpPr/>
        <p:nvPr/>
      </p:nvGrpSpPr>
      <p:grpSpPr>
        <a:xfrm>
          <a:off x="0" y="0"/>
          <a:ext cx="0" cy="0"/>
          <a:chOff x="0" y="0"/>
          <a:chExt cx="0" cy="0"/>
        </a:xfrm>
      </p:grpSpPr>
      <p:sp>
        <p:nvSpPr>
          <p:cNvPr id="310" name="Google Shape;310;p26"/>
          <p:cNvSpPr txBox="1">
            <a:spLocks noGrp="1"/>
          </p:cNvSpPr>
          <p:nvPr>
            <p:ph type="title"/>
          </p:nvPr>
        </p:nvSpPr>
        <p:spPr>
          <a:xfrm>
            <a:off x="719667" y="333375"/>
            <a:ext cx="10871100" cy="5031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3"/>
              </a:buClr>
              <a:buSzPts val="1400"/>
              <a:buFont typeface="Corbel"/>
              <a:buNone/>
            </a:pPr>
            <a:r>
              <a:rPr lang="en-US">
                <a:solidFill>
                  <a:schemeClr val="bg1">
                    <a:lumMod val="50000"/>
                  </a:schemeClr>
                </a:solidFill>
              </a:rPr>
              <a:t>Learning outcomes (LOs)</a:t>
            </a:r>
            <a:endParaRPr>
              <a:solidFill>
                <a:schemeClr val="bg1">
                  <a:lumMod val="50000"/>
                </a:schemeClr>
              </a:solidFill>
            </a:endParaRPr>
          </a:p>
        </p:txBody>
      </p:sp>
      <p:sp>
        <p:nvSpPr>
          <p:cNvPr id="311" name="Google Shape;311;p26"/>
          <p:cNvSpPr txBox="1">
            <a:spLocks noGrp="1"/>
          </p:cNvSpPr>
          <p:nvPr>
            <p:ph type="body" idx="1"/>
          </p:nvPr>
        </p:nvSpPr>
        <p:spPr>
          <a:xfrm>
            <a:off x="711200" y="1525589"/>
            <a:ext cx="10871100" cy="43512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480"/>
              </a:spcBef>
              <a:spcAft>
                <a:spcPts val="0"/>
              </a:spcAft>
              <a:buSzPts val="2400"/>
              <a:buNone/>
            </a:pPr>
            <a:r>
              <a:rPr lang="en-US" sz="3000"/>
              <a:t>LOs (more accurately “desired LOs”) are </a:t>
            </a:r>
            <a:r>
              <a:rPr lang="en-US" sz="3000" u="sng"/>
              <a:t>statements</a:t>
            </a:r>
            <a:r>
              <a:rPr lang="en-US" sz="3000"/>
              <a:t> of what you might (in principle) assess. </a:t>
            </a:r>
            <a:endParaRPr/>
          </a:p>
          <a:p>
            <a:pPr marL="0" lvl="0" indent="0" algn="l" rtl="0">
              <a:lnSpc>
                <a:spcPct val="90000"/>
              </a:lnSpc>
              <a:spcBef>
                <a:spcPts val="1080"/>
              </a:spcBef>
              <a:spcAft>
                <a:spcPts val="0"/>
              </a:spcAft>
              <a:buSzPts val="2400"/>
              <a:buNone/>
            </a:pPr>
            <a:endParaRPr sz="3000"/>
          </a:p>
          <a:p>
            <a:pPr marL="0" lvl="0" indent="0" algn="l" rtl="0">
              <a:lnSpc>
                <a:spcPct val="90000"/>
              </a:lnSpc>
              <a:spcBef>
                <a:spcPts val="1080"/>
              </a:spcBef>
              <a:spcAft>
                <a:spcPts val="600"/>
              </a:spcAft>
              <a:buSzPts val="2400"/>
              <a:buNone/>
            </a:pPr>
            <a:r>
              <a:rPr lang="en-US" sz="3000"/>
              <a:t>You may not end up assessing all of them, but they are statements of </a:t>
            </a:r>
            <a:r>
              <a:rPr lang="en-US" sz="3000" b="1">
                <a:solidFill>
                  <a:schemeClr val="dk2"/>
                </a:solidFill>
              </a:rPr>
              <a:t>what a successful* student will know or be able to </a:t>
            </a:r>
            <a:r>
              <a:rPr lang="en-US" sz="3000" b="1">
                <a:solidFill>
                  <a:schemeClr val="tx1"/>
                </a:solidFill>
              </a:rPr>
              <a:t>do </a:t>
            </a:r>
            <a:r>
              <a:rPr lang="en-US" sz="3000">
                <a:solidFill>
                  <a:schemeClr val="tx1"/>
                </a:solidFill>
              </a:rPr>
              <a:t>at the end of instruction</a:t>
            </a:r>
            <a:endParaRPr sz="3000">
              <a:solidFill>
                <a:schemeClr val="tx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309"/>
        <p:cNvGrpSpPr/>
        <p:nvPr/>
      </p:nvGrpSpPr>
      <p:grpSpPr>
        <a:xfrm>
          <a:off x="0" y="0"/>
          <a:ext cx="0" cy="0"/>
          <a:chOff x="0" y="0"/>
          <a:chExt cx="0" cy="0"/>
        </a:xfrm>
      </p:grpSpPr>
      <p:sp>
        <p:nvSpPr>
          <p:cNvPr id="310" name="Google Shape;310;p26"/>
          <p:cNvSpPr txBox="1">
            <a:spLocks noGrp="1"/>
          </p:cNvSpPr>
          <p:nvPr>
            <p:ph type="title"/>
          </p:nvPr>
        </p:nvSpPr>
        <p:spPr>
          <a:xfrm>
            <a:off x="719667" y="333375"/>
            <a:ext cx="10871100" cy="5031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3"/>
              </a:buClr>
              <a:buSzPts val="1400"/>
              <a:buFont typeface="Corbel"/>
              <a:buNone/>
            </a:pPr>
            <a:r>
              <a:rPr lang="en-US">
                <a:solidFill>
                  <a:schemeClr val="bg1">
                    <a:lumMod val="50000"/>
                  </a:schemeClr>
                </a:solidFill>
              </a:rPr>
              <a:t>Learning outcomes (LOs)</a:t>
            </a:r>
            <a:endParaRPr>
              <a:solidFill>
                <a:schemeClr val="bg1">
                  <a:lumMod val="50000"/>
                </a:schemeClr>
              </a:solidFill>
            </a:endParaRPr>
          </a:p>
        </p:txBody>
      </p:sp>
      <p:sp>
        <p:nvSpPr>
          <p:cNvPr id="311" name="Google Shape;311;p26"/>
          <p:cNvSpPr txBox="1">
            <a:spLocks noGrp="1"/>
          </p:cNvSpPr>
          <p:nvPr>
            <p:ph type="body" idx="1"/>
          </p:nvPr>
        </p:nvSpPr>
        <p:spPr>
          <a:xfrm>
            <a:off x="711200" y="1525589"/>
            <a:ext cx="10871100" cy="4351200"/>
          </a:xfrm>
          <a:prstGeom prst="rect">
            <a:avLst/>
          </a:prstGeom>
          <a:noFill/>
          <a:ln>
            <a:noFill/>
          </a:ln>
        </p:spPr>
        <p:txBody>
          <a:bodyPr spcFirstLastPara="1" wrap="square" lIns="0" tIns="0" rIns="0" bIns="0" anchor="t" anchorCtr="0">
            <a:noAutofit/>
          </a:bodyPr>
          <a:lstStyle/>
          <a:p>
            <a:pPr marL="508000" lvl="1" indent="0">
              <a:lnSpc>
                <a:spcPct val="100000"/>
              </a:lnSpc>
              <a:spcBef>
                <a:spcPts val="1200"/>
              </a:spcBef>
              <a:buSzPts val="2800"/>
              <a:buNone/>
            </a:pPr>
            <a:r>
              <a:rPr lang="en-US" sz="3600" i="1"/>
              <a:t>By the end of the lesson (session/course/instruction) the successful learner will be able to......... </a:t>
            </a:r>
          </a:p>
        </p:txBody>
      </p:sp>
    </p:spTree>
    <p:extLst>
      <p:ext uri="{BB962C8B-B14F-4D97-AF65-F5344CB8AC3E}">
        <p14:creationId xmlns:p14="http://schemas.microsoft.com/office/powerpoint/2010/main" val="28578731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pic>
        <p:nvPicPr>
          <p:cNvPr id="323" name="Google Shape;323;p28"/>
          <p:cNvPicPr preferRelativeResize="0"/>
          <p:nvPr/>
        </p:nvPicPr>
        <p:blipFill rotWithShape="1">
          <a:blip r:embed="rId3">
            <a:alphaModFix/>
          </a:blip>
          <a:srcRect/>
          <a:stretch/>
        </p:blipFill>
        <p:spPr>
          <a:xfrm>
            <a:off x="0" y="833588"/>
            <a:ext cx="12192000" cy="6024412"/>
          </a:xfrm>
          <a:prstGeom prst="rect">
            <a:avLst/>
          </a:prstGeom>
          <a:noFill/>
          <a:ln>
            <a:noFill/>
          </a:ln>
        </p:spPr>
      </p:pic>
      <p:sp>
        <p:nvSpPr>
          <p:cNvPr id="324" name="Google Shape;324;p28"/>
          <p:cNvSpPr txBox="1"/>
          <p:nvPr/>
        </p:nvSpPr>
        <p:spPr>
          <a:xfrm>
            <a:off x="358878" y="435382"/>
            <a:ext cx="5737122" cy="1815882"/>
          </a:xfrm>
          <a:prstGeom prst="rect">
            <a:avLst/>
          </a:prstGeom>
          <a:noFill/>
          <a:ln>
            <a:noFill/>
          </a:ln>
        </p:spPr>
        <p:txBody>
          <a:bodyPr spcFirstLastPara="1" wrap="square" lIns="91425" tIns="45700" rIns="91425" bIns="45700" anchor="t" anchorCtr="0">
            <a:spAutoFit/>
          </a:bodyPr>
          <a:lstStyle/>
          <a:p>
            <a:pPr marL="50800" marR="0" lvl="0" indent="0" algn="l" rtl="0">
              <a:spcBef>
                <a:spcPts val="0"/>
              </a:spcBef>
              <a:spcAft>
                <a:spcPts val="0"/>
              </a:spcAft>
              <a:buNone/>
            </a:pPr>
            <a:r>
              <a:rPr lang="en-US" sz="2800">
                <a:solidFill>
                  <a:schemeClr val="dk1"/>
                </a:solidFill>
                <a:latin typeface="Calibri"/>
                <a:ea typeface="Calibri"/>
                <a:cs typeface="Calibri"/>
                <a:sym typeface="Calibri"/>
              </a:rPr>
              <a:t>By the end of the lesson (session/course/instruction) the successful learner will be able to......... </a:t>
            </a:r>
            <a:endParaRPr/>
          </a:p>
        </p:txBody>
      </p:sp>
      <p:sp>
        <p:nvSpPr>
          <p:cNvPr id="325" name="Google Shape;325;p28"/>
          <p:cNvSpPr/>
          <p:nvPr/>
        </p:nvSpPr>
        <p:spPr>
          <a:xfrm>
            <a:off x="6454878" y="464256"/>
            <a:ext cx="5737122" cy="369332"/>
          </a:xfrm>
          <a:prstGeom prst="rect">
            <a:avLst/>
          </a:prstGeom>
          <a:solidFill>
            <a:schemeClr val="accent4"/>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Verbs that demonstrate </a:t>
            </a:r>
            <a:r>
              <a:rPr lang="en-US" sz="1800" i="1">
                <a:solidFill>
                  <a:schemeClr val="dk1"/>
                </a:solidFill>
                <a:latin typeface="Arial"/>
                <a:ea typeface="Arial"/>
                <a:cs typeface="Arial"/>
                <a:sym typeface="Arial"/>
              </a:rPr>
              <a:t>Critical Thinking </a:t>
            </a:r>
            <a:endParaRPr sz="18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316"/>
        <p:cNvGrpSpPr/>
        <p:nvPr/>
      </p:nvGrpSpPr>
      <p:grpSpPr>
        <a:xfrm>
          <a:off x="0" y="0"/>
          <a:ext cx="0" cy="0"/>
          <a:chOff x="0" y="0"/>
          <a:chExt cx="0" cy="0"/>
        </a:xfrm>
      </p:grpSpPr>
      <p:sp>
        <p:nvSpPr>
          <p:cNvPr id="317" name="Google Shape;317;p27"/>
          <p:cNvSpPr txBox="1">
            <a:spLocks noGrp="1"/>
          </p:cNvSpPr>
          <p:nvPr>
            <p:ph type="title"/>
          </p:nvPr>
        </p:nvSpPr>
        <p:spPr>
          <a:xfrm>
            <a:off x="719667" y="333375"/>
            <a:ext cx="10871100" cy="5031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1100"/>
              <a:buFont typeface="Arial"/>
              <a:buNone/>
            </a:pPr>
            <a:r>
              <a:rPr lang="en-US">
                <a:solidFill>
                  <a:schemeClr val="bg1">
                    <a:lumMod val="50000"/>
                  </a:schemeClr>
                </a:solidFill>
              </a:rPr>
              <a:t>Writing Learning Outcomes using assessable verbs</a:t>
            </a:r>
            <a:endParaRPr>
              <a:solidFill>
                <a:schemeClr val="bg1">
                  <a:lumMod val="50000"/>
                </a:schemeClr>
              </a:solidFill>
            </a:endParaRPr>
          </a:p>
          <a:p>
            <a:pPr marL="0" lvl="0" indent="0" algn="l" rtl="0">
              <a:lnSpc>
                <a:spcPct val="90000"/>
              </a:lnSpc>
              <a:spcBef>
                <a:spcPts val="0"/>
              </a:spcBef>
              <a:spcAft>
                <a:spcPts val="0"/>
              </a:spcAft>
              <a:buClr>
                <a:schemeClr val="dk1"/>
              </a:buClr>
              <a:buSzPts val="1100"/>
              <a:buFont typeface="Arial"/>
              <a:buNone/>
            </a:pPr>
            <a:endParaRPr>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a:solidFill>
                <a:schemeClr val="accent3"/>
              </a:solidFill>
            </a:endParaRPr>
          </a:p>
        </p:txBody>
      </p:sp>
      <p:sp>
        <p:nvSpPr>
          <p:cNvPr id="318" name="Google Shape;318;p27"/>
          <p:cNvSpPr txBox="1">
            <a:spLocks noGrp="1"/>
          </p:cNvSpPr>
          <p:nvPr>
            <p:ph type="body" idx="1"/>
          </p:nvPr>
        </p:nvSpPr>
        <p:spPr>
          <a:xfrm>
            <a:off x="647032" y="1557673"/>
            <a:ext cx="10871100" cy="4351200"/>
          </a:xfrm>
          <a:prstGeom prst="rect">
            <a:avLst/>
          </a:prstGeom>
          <a:noFill/>
          <a:ln>
            <a:noFill/>
          </a:ln>
        </p:spPr>
        <p:txBody>
          <a:bodyPr spcFirstLastPara="1" wrap="square" lIns="0" tIns="0" rIns="0" bIns="0" anchor="t" anchorCtr="0">
            <a:noAutofit/>
          </a:bodyPr>
          <a:lstStyle/>
          <a:p>
            <a:pPr marL="457200" lvl="0" indent="-406400" algn="l" rtl="0">
              <a:lnSpc>
                <a:spcPct val="100000"/>
              </a:lnSpc>
              <a:spcBef>
                <a:spcPts val="600"/>
              </a:spcBef>
              <a:spcAft>
                <a:spcPts val="0"/>
              </a:spcAft>
              <a:buSzPts val="2800"/>
              <a:buAutoNum type="arabicPeriod"/>
            </a:pPr>
            <a:r>
              <a:rPr lang="en-US" sz="2800"/>
              <a:t>Think about what learners will be able to do by the end of instruction</a:t>
            </a:r>
            <a:endParaRPr sz="2800"/>
          </a:p>
          <a:p>
            <a:pPr marL="457200" lvl="0" indent="-406400" algn="l" rtl="0">
              <a:lnSpc>
                <a:spcPct val="100000"/>
              </a:lnSpc>
              <a:spcBef>
                <a:spcPts val="1200"/>
              </a:spcBef>
              <a:spcAft>
                <a:spcPts val="0"/>
              </a:spcAft>
              <a:buSzPts val="2800"/>
              <a:buAutoNum type="arabicPeriod"/>
            </a:pPr>
            <a:r>
              <a:rPr lang="en-US" sz="2800"/>
              <a:t>Use the sentence: </a:t>
            </a:r>
            <a:endParaRPr/>
          </a:p>
          <a:p>
            <a:pPr marL="508000" lvl="1" indent="0" algn="l" rtl="0">
              <a:lnSpc>
                <a:spcPct val="100000"/>
              </a:lnSpc>
              <a:spcBef>
                <a:spcPts val="1200"/>
              </a:spcBef>
              <a:spcAft>
                <a:spcPts val="0"/>
              </a:spcAft>
              <a:buSzPts val="2800"/>
              <a:buNone/>
            </a:pPr>
            <a:r>
              <a:rPr lang="en-US" sz="2400" b="1" i="1"/>
              <a:t>By the end of the lesson (session/course/instruction) the successful learner will be able to......... </a:t>
            </a:r>
            <a:endParaRPr sz="2400" b="1" i="1"/>
          </a:p>
          <a:p>
            <a:pPr marL="457200" lvl="0" indent="-406400" algn="l" rtl="0">
              <a:lnSpc>
                <a:spcPct val="100000"/>
              </a:lnSpc>
              <a:spcBef>
                <a:spcPts val="1200"/>
              </a:spcBef>
              <a:spcAft>
                <a:spcPts val="0"/>
              </a:spcAft>
              <a:buSzPts val="2800"/>
              <a:buAutoNum type="arabicPeriod"/>
            </a:pPr>
            <a:r>
              <a:rPr lang="en-US" sz="2800"/>
              <a:t>Replace dots with a verb that you can assess (name, explain, solve, distinguish, etc.).</a:t>
            </a:r>
            <a:endParaRPr sz="2800"/>
          </a:p>
          <a:p>
            <a:pPr marL="457200" lvl="0" indent="-406400" algn="l" rtl="0">
              <a:lnSpc>
                <a:spcPct val="100000"/>
              </a:lnSpc>
              <a:spcBef>
                <a:spcPts val="1200"/>
              </a:spcBef>
              <a:spcAft>
                <a:spcPts val="600"/>
              </a:spcAft>
              <a:buSzPts val="2800"/>
              <a:buAutoNum type="arabicPeriod"/>
            </a:pPr>
            <a:r>
              <a:rPr lang="en-US" sz="2800"/>
              <a:t>Avoid verbs that are open to many interpretations: e.g., appreciate, have faith in, know, learn, understand, believe</a:t>
            </a:r>
            <a:endParaRPr sz="28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330"/>
        <p:cNvGrpSpPr/>
        <p:nvPr/>
      </p:nvGrpSpPr>
      <p:grpSpPr>
        <a:xfrm>
          <a:off x="0" y="0"/>
          <a:ext cx="0" cy="0"/>
          <a:chOff x="0" y="0"/>
          <a:chExt cx="0" cy="0"/>
        </a:xfrm>
      </p:grpSpPr>
      <p:sp>
        <p:nvSpPr>
          <p:cNvPr id="332" name="Google Shape;332;p29"/>
          <p:cNvSpPr txBox="1">
            <a:spLocks noGrp="1"/>
          </p:cNvSpPr>
          <p:nvPr>
            <p:ph type="body" idx="1"/>
          </p:nvPr>
        </p:nvSpPr>
        <p:spPr>
          <a:xfrm>
            <a:off x="711200" y="2687639"/>
            <a:ext cx="10871100" cy="1960561"/>
          </a:xfrm>
          <a:prstGeom prst="rect">
            <a:avLst/>
          </a:prstGeom>
          <a:noFill/>
          <a:ln>
            <a:noFill/>
          </a:ln>
        </p:spPr>
        <p:txBody>
          <a:bodyPr spcFirstLastPara="1" wrap="square" lIns="0" tIns="0" rIns="0" bIns="0" anchor="t" anchorCtr="0">
            <a:noAutofit/>
          </a:bodyPr>
          <a:lstStyle/>
          <a:p>
            <a:pPr marL="514350" lvl="0" indent="-514350" algn="l" rtl="0">
              <a:lnSpc>
                <a:spcPct val="90000"/>
              </a:lnSpc>
              <a:spcBef>
                <a:spcPts val="600"/>
              </a:spcBef>
              <a:spcAft>
                <a:spcPts val="0"/>
              </a:spcAft>
              <a:buSzPts val="2400"/>
              <a:buFont typeface="Calibri"/>
              <a:buAutoNum type="arabicPeriod"/>
            </a:pPr>
            <a:r>
              <a:rPr lang="en-US" sz="2800"/>
              <a:t>Think of a lesson/session you usually deliver </a:t>
            </a:r>
            <a:endParaRPr/>
          </a:p>
          <a:p>
            <a:pPr marL="514350" lvl="0" indent="-514350" algn="l" rtl="0">
              <a:lnSpc>
                <a:spcPct val="90000"/>
              </a:lnSpc>
              <a:spcBef>
                <a:spcPts val="1200"/>
              </a:spcBef>
              <a:spcAft>
                <a:spcPts val="0"/>
              </a:spcAft>
              <a:buSzPts val="2400"/>
              <a:buFont typeface="Calibri"/>
              <a:buAutoNum type="arabicPeriod"/>
            </a:pPr>
            <a:r>
              <a:rPr lang="en-US" sz="2800"/>
              <a:t>Write one or more </a:t>
            </a:r>
            <a:r>
              <a:rPr lang="en-US" sz="2800" b="1">
                <a:solidFill>
                  <a:schemeClr val="dk2"/>
                </a:solidFill>
              </a:rPr>
              <a:t>Learning Outcomes </a:t>
            </a:r>
            <a:r>
              <a:rPr lang="en-US" sz="2800"/>
              <a:t>for the lesson/session</a:t>
            </a:r>
            <a:endParaRPr sz="2800"/>
          </a:p>
          <a:p>
            <a:pPr marL="514350" lvl="0" indent="-514350" algn="l" rtl="0">
              <a:lnSpc>
                <a:spcPct val="90000"/>
              </a:lnSpc>
              <a:spcBef>
                <a:spcPts val="1200"/>
              </a:spcBef>
              <a:spcAft>
                <a:spcPts val="600"/>
              </a:spcAft>
              <a:buSzPts val="2400"/>
              <a:buFont typeface="Calibri"/>
              <a:buAutoNum type="arabicPeriod"/>
            </a:pPr>
            <a:r>
              <a:rPr lang="en-US" sz="2800"/>
              <a:t>Write to the GDoc the title of the lesson/session and the corresponding LO(s)</a:t>
            </a:r>
            <a:endParaRPr sz="2800"/>
          </a:p>
        </p:txBody>
      </p:sp>
      <p:sp>
        <p:nvSpPr>
          <p:cNvPr id="4" name="Google Shape;212;p12">
            <a:extLst>
              <a:ext uri="{FF2B5EF4-FFF2-40B4-BE49-F238E27FC236}">
                <a16:creationId xmlns:a16="http://schemas.microsoft.com/office/drawing/2014/main" id="{AD20D24F-C731-1742-8F07-E3654444C293}"/>
              </a:ext>
            </a:extLst>
          </p:cNvPr>
          <p:cNvSpPr txBox="1">
            <a:spLocks/>
          </p:cNvSpPr>
          <p:nvPr/>
        </p:nvSpPr>
        <p:spPr>
          <a:xfrm>
            <a:off x="711200" y="940085"/>
            <a:ext cx="10871100" cy="115700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1400"/>
              <a:buFont typeface="Corbel"/>
              <a:buNone/>
              <a:defRPr sz="3200" b="0" i="0" u="none" strike="noStrike" cap="none">
                <a:solidFill>
                  <a:schemeClr val="accent1"/>
                </a:solidFill>
                <a:latin typeface="Corbel"/>
                <a:ea typeface="Corbel"/>
                <a:cs typeface="Corbel"/>
                <a:sym typeface="Corbel"/>
              </a:defRPr>
            </a:lvl1pPr>
            <a:lvl2pPr marR="0" lvl="1" algn="l" rtl="0">
              <a:lnSpc>
                <a:spcPct val="100000"/>
              </a:lnSpc>
              <a:spcBef>
                <a:spcPts val="0"/>
              </a:spcBef>
              <a:spcAft>
                <a:spcPts val="0"/>
              </a:spcAft>
              <a:buClr>
                <a:schemeClr val="accent1"/>
              </a:buClr>
              <a:buSzPts val="1400"/>
              <a:buFont typeface="Corbel"/>
              <a:buNone/>
              <a:defRPr sz="3200" b="0" i="0" u="none" strike="noStrike" cap="none">
                <a:solidFill>
                  <a:schemeClr val="accent1"/>
                </a:solidFill>
                <a:latin typeface="Corbel"/>
                <a:ea typeface="Corbel"/>
                <a:cs typeface="Corbel"/>
                <a:sym typeface="Corbel"/>
              </a:defRPr>
            </a:lvl2pPr>
            <a:lvl3pPr marR="0" lvl="2" algn="l" rtl="0">
              <a:lnSpc>
                <a:spcPct val="100000"/>
              </a:lnSpc>
              <a:spcBef>
                <a:spcPts val="0"/>
              </a:spcBef>
              <a:spcAft>
                <a:spcPts val="0"/>
              </a:spcAft>
              <a:buClr>
                <a:schemeClr val="accent1"/>
              </a:buClr>
              <a:buSzPts val="1400"/>
              <a:buFont typeface="Corbel"/>
              <a:buNone/>
              <a:defRPr sz="3200" b="0" i="0" u="none" strike="noStrike" cap="none">
                <a:solidFill>
                  <a:schemeClr val="accent1"/>
                </a:solidFill>
                <a:latin typeface="Corbel"/>
                <a:ea typeface="Corbel"/>
                <a:cs typeface="Corbel"/>
                <a:sym typeface="Corbel"/>
              </a:defRPr>
            </a:lvl3pPr>
            <a:lvl4pPr marR="0" lvl="3" algn="l" rtl="0">
              <a:lnSpc>
                <a:spcPct val="100000"/>
              </a:lnSpc>
              <a:spcBef>
                <a:spcPts val="0"/>
              </a:spcBef>
              <a:spcAft>
                <a:spcPts val="0"/>
              </a:spcAft>
              <a:buClr>
                <a:schemeClr val="accent1"/>
              </a:buClr>
              <a:buSzPts val="1400"/>
              <a:buFont typeface="Corbel"/>
              <a:buNone/>
              <a:defRPr sz="3200" b="0" i="0" u="none" strike="noStrike" cap="none">
                <a:solidFill>
                  <a:schemeClr val="accent1"/>
                </a:solidFill>
                <a:latin typeface="Corbel"/>
                <a:ea typeface="Corbel"/>
                <a:cs typeface="Corbel"/>
                <a:sym typeface="Corbel"/>
              </a:defRPr>
            </a:lvl4pPr>
            <a:lvl5pPr marR="0" lvl="4" algn="l" rtl="0">
              <a:lnSpc>
                <a:spcPct val="100000"/>
              </a:lnSpc>
              <a:spcBef>
                <a:spcPts val="0"/>
              </a:spcBef>
              <a:spcAft>
                <a:spcPts val="0"/>
              </a:spcAft>
              <a:buClr>
                <a:schemeClr val="accent1"/>
              </a:buClr>
              <a:buSzPts val="1400"/>
              <a:buFont typeface="Corbel"/>
              <a:buNone/>
              <a:defRPr sz="3200" b="0" i="0" u="none" strike="noStrike" cap="none">
                <a:solidFill>
                  <a:schemeClr val="accent1"/>
                </a:solidFill>
                <a:latin typeface="Corbel"/>
                <a:ea typeface="Corbel"/>
                <a:cs typeface="Corbel"/>
                <a:sym typeface="Corbel"/>
              </a:defRPr>
            </a:lvl5pPr>
            <a:lvl6pPr marR="0" lvl="5"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9pPr>
          </a:lstStyle>
          <a:p>
            <a:r>
              <a:rPr lang="en-US" b="1"/>
              <a:t>Challenge</a:t>
            </a:r>
            <a:r>
              <a:rPr lang="en-US"/>
              <a:t> </a:t>
            </a:r>
          </a:p>
          <a:p>
            <a:r>
              <a:rPr lang="en-US"/>
              <a:t>How do I write LOs?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3"/>
          <p:cNvSpPr txBox="1">
            <a:spLocks noGrp="1"/>
          </p:cNvSpPr>
          <p:nvPr>
            <p:ph type="title"/>
          </p:nvPr>
        </p:nvSpPr>
        <p:spPr>
          <a:xfrm>
            <a:off x="530930" y="725172"/>
            <a:ext cx="9107340" cy="7636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dk1"/>
              </a:buClr>
              <a:buSzPts val="2800"/>
              <a:buFont typeface="Calibri"/>
              <a:buNone/>
            </a:pPr>
            <a:r>
              <a:rPr lang="en-US" sz="4267" b="1"/>
              <a:t>Introductions</a:t>
            </a:r>
            <a:endParaRPr sz="4267" b="1"/>
          </a:p>
        </p:txBody>
      </p:sp>
      <p:sp>
        <p:nvSpPr>
          <p:cNvPr id="124" name="Google Shape;124;p3"/>
          <p:cNvSpPr txBox="1">
            <a:spLocks noGrp="1"/>
          </p:cNvSpPr>
          <p:nvPr>
            <p:ph type="body" idx="1"/>
          </p:nvPr>
        </p:nvSpPr>
        <p:spPr>
          <a:xfrm>
            <a:off x="530929" y="2032470"/>
            <a:ext cx="11360800" cy="1954644"/>
          </a:xfrm>
          <a:prstGeom prst="rect">
            <a:avLst/>
          </a:prstGeom>
          <a:noFill/>
          <a:ln>
            <a:noFill/>
          </a:ln>
        </p:spPr>
        <p:txBody>
          <a:bodyPr spcFirstLastPara="1" wrap="square" lIns="121900" tIns="121900" rIns="121900" bIns="121900" anchor="t" anchorCtr="0">
            <a:noAutofit/>
          </a:bodyPr>
          <a:lstStyle/>
          <a:p>
            <a:pPr marL="101597" lvl="0" indent="0" algn="l" rtl="0">
              <a:lnSpc>
                <a:spcPct val="90000"/>
              </a:lnSpc>
              <a:spcBef>
                <a:spcPts val="0"/>
              </a:spcBef>
              <a:spcAft>
                <a:spcPts val="0"/>
              </a:spcAft>
              <a:buClr>
                <a:schemeClr val="dk1"/>
              </a:buClr>
              <a:buSzPts val="2400"/>
              <a:buNone/>
            </a:pPr>
            <a:r>
              <a:rPr lang="en-US" sz="3733">
                <a:latin typeface="Corbel"/>
                <a:ea typeface="Corbel"/>
                <a:cs typeface="Corbel"/>
                <a:sym typeface="Corbel"/>
              </a:rPr>
              <a:t>Introductions set the stage for learning. </a:t>
            </a:r>
            <a:endParaRPr/>
          </a:p>
          <a:p>
            <a:pPr marL="101597" lvl="0" indent="0" algn="l" rtl="0">
              <a:lnSpc>
                <a:spcPct val="90000"/>
              </a:lnSpc>
              <a:spcBef>
                <a:spcPts val="0"/>
              </a:spcBef>
              <a:spcAft>
                <a:spcPts val="0"/>
              </a:spcAft>
              <a:buClr>
                <a:schemeClr val="dk1"/>
              </a:buClr>
              <a:buSzPts val="2400"/>
              <a:buNone/>
            </a:pPr>
            <a:r>
              <a:rPr lang="en-US">
                <a:latin typeface="Corbel"/>
                <a:ea typeface="Corbel"/>
                <a:cs typeface="Corbel"/>
                <a:sym typeface="Corbel"/>
              </a:rPr>
              <a:t>		— Tracy Teal, Executive Director, The Carpentries</a:t>
            </a:r>
            <a:endParaRPr>
              <a:latin typeface="Corbel"/>
              <a:ea typeface="Corbel"/>
              <a:cs typeface="Corbel"/>
              <a:sym typeface="Corbe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50"/>
          <p:cNvSpPr txBox="1">
            <a:spLocks noGrp="1"/>
          </p:cNvSpPr>
          <p:nvPr>
            <p:ph type="title"/>
          </p:nvPr>
        </p:nvSpPr>
        <p:spPr>
          <a:xfrm>
            <a:off x="2168457" y="333375"/>
            <a:ext cx="8578712" cy="5031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3"/>
              </a:buClr>
              <a:buSzPts val="1400"/>
              <a:buFont typeface="Corbel"/>
              <a:buNone/>
            </a:pPr>
            <a:r>
              <a:rPr lang="en-US">
                <a:solidFill>
                  <a:schemeClr val="accent3"/>
                </a:solidFill>
              </a:rPr>
              <a:t>Working memory, long term memory and learning</a:t>
            </a:r>
            <a:endParaRPr>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a:solidFill>
                <a:schemeClr val="accent3"/>
              </a:solidFill>
            </a:endParaRPr>
          </a:p>
        </p:txBody>
      </p:sp>
      <p:pic>
        <p:nvPicPr>
          <p:cNvPr id="481" name="Google Shape;481;p50"/>
          <p:cNvPicPr preferRelativeResize="0"/>
          <p:nvPr/>
        </p:nvPicPr>
        <p:blipFill rotWithShape="1">
          <a:blip r:embed="rId3">
            <a:alphaModFix/>
          </a:blip>
          <a:srcRect/>
          <a:stretch/>
        </p:blipFill>
        <p:spPr>
          <a:xfrm>
            <a:off x="914401" y="836475"/>
            <a:ext cx="10840452" cy="586511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51"/>
          <p:cNvSpPr txBox="1">
            <a:spLocks noGrp="1"/>
          </p:cNvSpPr>
          <p:nvPr>
            <p:ph type="title"/>
          </p:nvPr>
        </p:nvSpPr>
        <p:spPr>
          <a:xfrm>
            <a:off x="1892949" y="408630"/>
            <a:ext cx="8744967" cy="5031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3"/>
              </a:buClr>
              <a:buSzPts val="1400"/>
              <a:buFont typeface="Corbel"/>
              <a:buNone/>
            </a:pPr>
            <a:r>
              <a:rPr lang="en-US">
                <a:solidFill>
                  <a:schemeClr val="accent3"/>
                </a:solidFill>
              </a:rPr>
              <a:t>Working memory, long term memory and learning</a:t>
            </a:r>
            <a:endParaRPr>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a:solidFill>
                <a:schemeClr val="accent3"/>
              </a:solidFill>
            </a:endParaRPr>
          </a:p>
        </p:txBody>
      </p:sp>
      <p:pic>
        <p:nvPicPr>
          <p:cNvPr id="488" name="Google Shape;488;p51"/>
          <p:cNvPicPr preferRelativeResize="0"/>
          <p:nvPr/>
        </p:nvPicPr>
        <p:blipFill rotWithShape="1">
          <a:blip r:embed="rId3">
            <a:alphaModFix/>
          </a:blip>
          <a:srcRect/>
          <a:stretch/>
        </p:blipFill>
        <p:spPr>
          <a:xfrm>
            <a:off x="974558" y="836476"/>
            <a:ext cx="10738624" cy="5865114"/>
          </a:xfrm>
          <a:prstGeom prst="rect">
            <a:avLst/>
          </a:prstGeom>
          <a:noFill/>
          <a:ln>
            <a:noFill/>
          </a:ln>
        </p:spPr>
      </p:pic>
      <p:sp>
        <p:nvSpPr>
          <p:cNvPr id="489" name="Google Shape;489;p51"/>
          <p:cNvSpPr/>
          <p:nvPr/>
        </p:nvSpPr>
        <p:spPr>
          <a:xfrm>
            <a:off x="532295" y="3550820"/>
            <a:ext cx="1848810"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000000"/>
                </a:solidFill>
                <a:latin typeface="Corbel"/>
                <a:ea typeface="Corbel"/>
                <a:cs typeface="Corbel"/>
                <a:sym typeface="Corbel"/>
              </a:rPr>
              <a:t>Full of things to see and hear, problem to be solved etc. </a:t>
            </a:r>
            <a:endParaRPr/>
          </a:p>
        </p:txBody>
      </p:sp>
      <p:cxnSp>
        <p:nvCxnSpPr>
          <p:cNvPr id="490" name="Google Shape;490;p51"/>
          <p:cNvCxnSpPr>
            <a:stCxn id="489" idx="0"/>
          </p:cNvCxnSpPr>
          <p:nvPr/>
        </p:nvCxnSpPr>
        <p:spPr>
          <a:xfrm rot="10800000" flipH="1">
            <a:off x="1456700" y="2755220"/>
            <a:ext cx="588600" cy="795600"/>
          </a:xfrm>
          <a:prstGeom prst="straightConnector1">
            <a:avLst/>
          </a:prstGeom>
          <a:noFill/>
          <a:ln w="28575" cap="flat" cmpd="sng">
            <a:solidFill>
              <a:srgbClr val="FF0000"/>
            </a:solidFill>
            <a:prstDash val="solid"/>
            <a:miter lim="800000"/>
            <a:headEnd type="none" w="sm" len="sm"/>
            <a:tailEnd type="triangl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52"/>
          <p:cNvSpPr txBox="1">
            <a:spLocks noGrp="1"/>
          </p:cNvSpPr>
          <p:nvPr>
            <p:ph type="title"/>
          </p:nvPr>
        </p:nvSpPr>
        <p:spPr>
          <a:xfrm>
            <a:off x="2009627" y="338579"/>
            <a:ext cx="8519336" cy="5031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3"/>
              </a:buClr>
              <a:buSzPts val="1400"/>
              <a:buFont typeface="Corbel"/>
              <a:buNone/>
            </a:pPr>
            <a:r>
              <a:rPr lang="en-US">
                <a:solidFill>
                  <a:schemeClr val="accent3"/>
                </a:solidFill>
              </a:rPr>
              <a:t>Working memory, long term memory and learning</a:t>
            </a:r>
            <a:endParaRPr>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a:solidFill>
                <a:schemeClr val="accent3"/>
              </a:solidFill>
            </a:endParaRPr>
          </a:p>
        </p:txBody>
      </p:sp>
      <p:pic>
        <p:nvPicPr>
          <p:cNvPr id="497" name="Google Shape;497;p52"/>
          <p:cNvPicPr preferRelativeResize="0"/>
          <p:nvPr/>
        </p:nvPicPr>
        <p:blipFill rotWithShape="1">
          <a:blip r:embed="rId3">
            <a:alphaModFix/>
          </a:blip>
          <a:srcRect/>
          <a:stretch/>
        </p:blipFill>
        <p:spPr>
          <a:xfrm>
            <a:off x="974558" y="836476"/>
            <a:ext cx="10738624" cy="5865114"/>
          </a:xfrm>
          <a:prstGeom prst="rect">
            <a:avLst/>
          </a:prstGeom>
          <a:noFill/>
          <a:ln>
            <a:noFill/>
          </a:ln>
        </p:spPr>
      </p:pic>
      <p:sp>
        <p:nvSpPr>
          <p:cNvPr id="498" name="Google Shape;498;p52"/>
          <p:cNvSpPr/>
          <p:nvPr/>
        </p:nvSpPr>
        <p:spPr>
          <a:xfrm>
            <a:off x="532295" y="3550820"/>
            <a:ext cx="1848810"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D8D8D8"/>
                </a:solidFill>
                <a:latin typeface="Corbel"/>
                <a:ea typeface="Corbel"/>
                <a:cs typeface="Corbel"/>
                <a:sym typeface="Corbel"/>
              </a:rPr>
              <a:t>Full of things to see and hear, problem to be solved etc. </a:t>
            </a:r>
            <a:endParaRPr/>
          </a:p>
        </p:txBody>
      </p:sp>
      <p:cxnSp>
        <p:nvCxnSpPr>
          <p:cNvPr id="499" name="Google Shape;499;p52"/>
          <p:cNvCxnSpPr>
            <a:stCxn id="498" idx="0"/>
          </p:cNvCxnSpPr>
          <p:nvPr/>
        </p:nvCxnSpPr>
        <p:spPr>
          <a:xfrm rot="10800000" flipH="1">
            <a:off x="1456700" y="2755220"/>
            <a:ext cx="588600" cy="795600"/>
          </a:xfrm>
          <a:prstGeom prst="straightConnector1">
            <a:avLst/>
          </a:prstGeom>
          <a:noFill/>
          <a:ln w="28575" cap="flat" cmpd="sng">
            <a:solidFill>
              <a:srgbClr val="FF0000"/>
            </a:solidFill>
            <a:prstDash val="solid"/>
            <a:miter lim="800000"/>
            <a:headEnd type="none" w="sm" len="sm"/>
            <a:tailEnd type="triangle" w="med" len="med"/>
          </a:ln>
        </p:spPr>
      </p:cxnSp>
      <p:sp>
        <p:nvSpPr>
          <p:cNvPr id="500" name="Google Shape;500;p52"/>
          <p:cNvSpPr/>
          <p:nvPr/>
        </p:nvSpPr>
        <p:spPr>
          <a:xfrm>
            <a:off x="2694879" y="3052122"/>
            <a:ext cx="2858111" cy="22467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000000"/>
                </a:solidFill>
                <a:latin typeface="Corbel"/>
                <a:ea typeface="Corbel"/>
                <a:cs typeface="Corbel"/>
                <a:sym typeface="Corbel"/>
              </a:rPr>
              <a:t>Component of your mind (synonymous of consciousness). It is where thinking occurs. It is the part of your mind where you are aware of what is around you.</a:t>
            </a:r>
            <a:endParaRPr/>
          </a:p>
        </p:txBody>
      </p:sp>
      <p:cxnSp>
        <p:nvCxnSpPr>
          <p:cNvPr id="501" name="Google Shape;501;p52"/>
          <p:cNvCxnSpPr/>
          <p:nvPr/>
        </p:nvCxnSpPr>
        <p:spPr>
          <a:xfrm rot="10800000" flipH="1">
            <a:off x="5512148" y="2687020"/>
            <a:ext cx="1514294" cy="466007"/>
          </a:xfrm>
          <a:prstGeom prst="straightConnector1">
            <a:avLst/>
          </a:prstGeom>
          <a:noFill/>
          <a:ln w="28575" cap="flat" cmpd="sng">
            <a:solidFill>
              <a:srgbClr val="FF0000"/>
            </a:solidFill>
            <a:prstDash val="solid"/>
            <a:miter lim="800000"/>
            <a:headEnd type="none" w="sm" len="sm"/>
            <a:tailEnd type="triangl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53"/>
          <p:cNvSpPr txBox="1">
            <a:spLocks noGrp="1"/>
          </p:cNvSpPr>
          <p:nvPr>
            <p:ph type="title"/>
          </p:nvPr>
        </p:nvSpPr>
        <p:spPr>
          <a:xfrm>
            <a:off x="2048576" y="421200"/>
            <a:ext cx="8590588" cy="5031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3"/>
              </a:buClr>
              <a:buSzPts val="1400"/>
              <a:buFont typeface="Corbel"/>
              <a:buNone/>
            </a:pPr>
            <a:r>
              <a:rPr lang="en-US">
                <a:solidFill>
                  <a:schemeClr val="accent3"/>
                </a:solidFill>
              </a:rPr>
              <a:t>Working memory, long term memory and learning</a:t>
            </a:r>
            <a:endParaRPr>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a:solidFill>
                <a:schemeClr val="accent3"/>
              </a:solidFill>
            </a:endParaRPr>
          </a:p>
        </p:txBody>
      </p:sp>
      <p:pic>
        <p:nvPicPr>
          <p:cNvPr id="508" name="Google Shape;508;p53"/>
          <p:cNvPicPr preferRelativeResize="0"/>
          <p:nvPr/>
        </p:nvPicPr>
        <p:blipFill rotWithShape="1">
          <a:blip r:embed="rId3">
            <a:alphaModFix/>
          </a:blip>
          <a:srcRect/>
          <a:stretch/>
        </p:blipFill>
        <p:spPr>
          <a:xfrm>
            <a:off x="974558" y="836476"/>
            <a:ext cx="10738624" cy="5865114"/>
          </a:xfrm>
          <a:prstGeom prst="rect">
            <a:avLst/>
          </a:prstGeom>
          <a:noFill/>
          <a:ln>
            <a:noFill/>
          </a:ln>
        </p:spPr>
      </p:pic>
      <p:sp>
        <p:nvSpPr>
          <p:cNvPr id="509" name="Google Shape;509;p53"/>
          <p:cNvSpPr/>
          <p:nvPr/>
        </p:nvSpPr>
        <p:spPr>
          <a:xfrm>
            <a:off x="532295" y="3550820"/>
            <a:ext cx="1848810"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D8D8D8"/>
                </a:solidFill>
                <a:latin typeface="Corbel"/>
                <a:ea typeface="Corbel"/>
                <a:cs typeface="Corbel"/>
                <a:sym typeface="Corbel"/>
              </a:rPr>
              <a:t>Full of things to see and hear, problem to be solved etc. </a:t>
            </a:r>
            <a:endParaRPr/>
          </a:p>
        </p:txBody>
      </p:sp>
      <p:cxnSp>
        <p:nvCxnSpPr>
          <p:cNvPr id="510" name="Google Shape;510;p53"/>
          <p:cNvCxnSpPr>
            <a:stCxn id="509" idx="0"/>
          </p:cNvCxnSpPr>
          <p:nvPr/>
        </p:nvCxnSpPr>
        <p:spPr>
          <a:xfrm rot="10800000" flipH="1">
            <a:off x="1456700" y="2755220"/>
            <a:ext cx="588600" cy="795600"/>
          </a:xfrm>
          <a:prstGeom prst="straightConnector1">
            <a:avLst/>
          </a:prstGeom>
          <a:noFill/>
          <a:ln w="28575" cap="flat" cmpd="sng">
            <a:solidFill>
              <a:srgbClr val="FF0000"/>
            </a:solidFill>
            <a:prstDash val="solid"/>
            <a:miter lim="800000"/>
            <a:headEnd type="none" w="sm" len="sm"/>
            <a:tailEnd type="triangle" w="med" len="med"/>
          </a:ln>
        </p:spPr>
      </p:cxnSp>
      <p:sp>
        <p:nvSpPr>
          <p:cNvPr id="511" name="Google Shape;511;p53"/>
          <p:cNvSpPr/>
          <p:nvPr/>
        </p:nvSpPr>
        <p:spPr>
          <a:xfrm>
            <a:off x="2694879" y="3052122"/>
            <a:ext cx="2858111" cy="22467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D8D8D8"/>
                </a:solidFill>
                <a:latin typeface="Corbel"/>
                <a:ea typeface="Corbel"/>
                <a:cs typeface="Corbel"/>
                <a:sym typeface="Corbel"/>
              </a:rPr>
              <a:t>Component of your mind (synonymous of consciousness). It is where thinking occurs. It is the part of your mind where you are aware of what is around you.</a:t>
            </a:r>
            <a:endParaRPr/>
          </a:p>
        </p:txBody>
      </p:sp>
      <p:cxnSp>
        <p:nvCxnSpPr>
          <p:cNvPr id="512" name="Google Shape;512;p53"/>
          <p:cNvCxnSpPr/>
          <p:nvPr/>
        </p:nvCxnSpPr>
        <p:spPr>
          <a:xfrm rot="10800000" flipH="1">
            <a:off x="5512148" y="2687020"/>
            <a:ext cx="1514294" cy="466007"/>
          </a:xfrm>
          <a:prstGeom prst="straightConnector1">
            <a:avLst/>
          </a:prstGeom>
          <a:noFill/>
          <a:ln w="28575" cap="flat" cmpd="sng">
            <a:solidFill>
              <a:srgbClr val="FF0000"/>
            </a:solidFill>
            <a:prstDash val="solid"/>
            <a:miter lim="800000"/>
            <a:headEnd type="none" w="sm" len="sm"/>
            <a:tailEnd type="triangle" w="med" len="med"/>
          </a:ln>
        </p:spPr>
      </p:cxnSp>
      <p:sp>
        <p:nvSpPr>
          <p:cNvPr id="513" name="Google Shape;513;p53"/>
          <p:cNvSpPr/>
          <p:nvPr/>
        </p:nvSpPr>
        <p:spPr>
          <a:xfrm>
            <a:off x="353497" y="5418847"/>
            <a:ext cx="5303030"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000000"/>
                </a:solidFill>
                <a:latin typeface="Corbel"/>
                <a:ea typeface="Corbel"/>
                <a:cs typeface="Corbel"/>
                <a:sym typeface="Corbel"/>
              </a:rPr>
              <a:t>Vast storehouse in which you mantain your factual knowledge of the world. Information in long-term memory resides outside of awareness.</a:t>
            </a:r>
            <a:endParaRPr sz="2000">
              <a:solidFill>
                <a:schemeClr val="dk1"/>
              </a:solidFill>
              <a:latin typeface="Corbel"/>
              <a:ea typeface="Corbel"/>
              <a:cs typeface="Corbel"/>
              <a:sym typeface="Corbel"/>
            </a:endParaRPr>
          </a:p>
        </p:txBody>
      </p:sp>
      <p:cxnSp>
        <p:nvCxnSpPr>
          <p:cNvPr id="514" name="Google Shape;514;p53"/>
          <p:cNvCxnSpPr/>
          <p:nvPr/>
        </p:nvCxnSpPr>
        <p:spPr>
          <a:xfrm rot="10800000" flipH="1">
            <a:off x="5415403" y="5762212"/>
            <a:ext cx="1455864" cy="164467"/>
          </a:xfrm>
          <a:prstGeom prst="straightConnector1">
            <a:avLst/>
          </a:prstGeom>
          <a:noFill/>
          <a:ln w="28575" cap="flat" cmpd="sng">
            <a:solidFill>
              <a:srgbClr val="FF0000"/>
            </a:solidFill>
            <a:prstDash val="solid"/>
            <a:miter lim="800000"/>
            <a:headEnd type="none" w="sm" len="sm"/>
            <a:tailEnd type="triangl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pic>
        <p:nvPicPr>
          <p:cNvPr id="520" name="Google Shape;520;p54"/>
          <p:cNvPicPr preferRelativeResize="0"/>
          <p:nvPr/>
        </p:nvPicPr>
        <p:blipFill rotWithShape="1">
          <a:blip r:embed="rId3">
            <a:alphaModFix/>
          </a:blip>
          <a:srcRect/>
          <a:stretch/>
        </p:blipFill>
        <p:spPr>
          <a:xfrm>
            <a:off x="974558" y="836476"/>
            <a:ext cx="10738624" cy="5865114"/>
          </a:xfrm>
          <a:prstGeom prst="rect">
            <a:avLst/>
          </a:prstGeom>
          <a:noFill/>
          <a:ln>
            <a:noFill/>
          </a:ln>
        </p:spPr>
      </p:pic>
      <p:sp>
        <p:nvSpPr>
          <p:cNvPr id="521" name="Google Shape;521;p54"/>
          <p:cNvSpPr/>
          <p:nvPr/>
        </p:nvSpPr>
        <p:spPr>
          <a:xfrm>
            <a:off x="372533" y="3200400"/>
            <a:ext cx="4893734" cy="3501190"/>
          </a:xfrm>
          <a:custGeom>
            <a:avLst/>
            <a:gdLst/>
            <a:ahLst/>
            <a:cxnLst/>
            <a:rect l="l" t="t" r="r" b="b"/>
            <a:pathLst>
              <a:path w="3946358" h="2876918" extrusionOk="0">
                <a:moveTo>
                  <a:pt x="24063" y="350287"/>
                </a:moveTo>
                <a:lnTo>
                  <a:pt x="24063" y="350287"/>
                </a:lnTo>
                <a:cubicBezTo>
                  <a:pt x="190909" y="225152"/>
                  <a:pt x="55672" y="321421"/>
                  <a:pt x="180474" y="242002"/>
                </a:cubicBezTo>
                <a:cubicBezTo>
                  <a:pt x="272581" y="183388"/>
                  <a:pt x="247996" y="190193"/>
                  <a:pt x="360947" y="133718"/>
                </a:cubicBezTo>
                <a:cubicBezTo>
                  <a:pt x="396276" y="116054"/>
                  <a:pt x="432926" y="101151"/>
                  <a:pt x="469231" y="85592"/>
                </a:cubicBezTo>
                <a:cubicBezTo>
                  <a:pt x="512133" y="67205"/>
                  <a:pt x="601532" y="33466"/>
                  <a:pt x="637674" y="25434"/>
                </a:cubicBezTo>
                <a:cubicBezTo>
                  <a:pt x="673126" y="17556"/>
                  <a:pt x="709922" y="17907"/>
                  <a:pt x="745958" y="13402"/>
                </a:cubicBezTo>
                <a:cubicBezTo>
                  <a:pt x="774098" y="9885"/>
                  <a:pt x="802105" y="5381"/>
                  <a:pt x="830179" y="1371"/>
                </a:cubicBezTo>
                <a:cubicBezTo>
                  <a:pt x="838645" y="1900"/>
                  <a:pt x="1021513" y="-11831"/>
                  <a:pt x="1070810" y="37466"/>
                </a:cubicBezTo>
                <a:cubicBezTo>
                  <a:pt x="1079778" y="46434"/>
                  <a:pt x="1077846" y="61903"/>
                  <a:pt x="1082842" y="73560"/>
                </a:cubicBezTo>
                <a:cubicBezTo>
                  <a:pt x="1089907" y="90046"/>
                  <a:pt x="1098884" y="105645"/>
                  <a:pt x="1106905" y="121687"/>
                </a:cubicBezTo>
                <a:cubicBezTo>
                  <a:pt x="1127937" y="226839"/>
                  <a:pt x="1131563" y="218184"/>
                  <a:pt x="1106905" y="374350"/>
                </a:cubicBezTo>
                <a:cubicBezTo>
                  <a:pt x="1104650" y="388633"/>
                  <a:pt x="1095104" y="402780"/>
                  <a:pt x="1082842" y="410444"/>
                </a:cubicBezTo>
                <a:cubicBezTo>
                  <a:pt x="1061332" y="423887"/>
                  <a:pt x="1010652" y="434508"/>
                  <a:pt x="1010652" y="434508"/>
                </a:cubicBezTo>
                <a:cubicBezTo>
                  <a:pt x="939533" y="363387"/>
                  <a:pt x="946472" y="388436"/>
                  <a:pt x="986589" y="217939"/>
                </a:cubicBezTo>
                <a:cubicBezTo>
                  <a:pt x="991782" y="195869"/>
                  <a:pt x="1059727" y="184615"/>
                  <a:pt x="1070810" y="181844"/>
                </a:cubicBezTo>
                <a:cubicBezTo>
                  <a:pt x="1445278" y="194757"/>
                  <a:pt x="1702091" y="209667"/>
                  <a:pt x="2105526" y="181844"/>
                </a:cubicBezTo>
                <a:cubicBezTo>
                  <a:pt x="2118178" y="180971"/>
                  <a:pt x="2113547" y="157781"/>
                  <a:pt x="2117558" y="145750"/>
                </a:cubicBezTo>
                <a:cubicBezTo>
                  <a:pt x="2085474" y="121687"/>
                  <a:pt x="2057176" y="91496"/>
                  <a:pt x="2021305" y="73560"/>
                </a:cubicBezTo>
                <a:cubicBezTo>
                  <a:pt x="1861663" y="-6261"/>
                  <a:pt x="2061027" y="90585"/>
                  <a:pt x="1937084" y="37466"/>
                </a:cubicBezTo>
                <a:cubicBezTo>
                  <a:pt x="1920599" y="30401"/>
                  <a:pt x="1905000" y="21423"/>
                  <a:pt x="1888958" y="13402"/>
                </a:cubicBezTo>
                <a:cubicBezTo>
                  <a:pt x="1864895" y="17413"/>
                  <a:pt x="1828615" y="4109"/>
                  <a:pt x="1816768" y="25434"/>
                </a:cubicBezTo>
                <a:cubicBezTo>
                  <a:pt x="1772135" y="105774"/>
                  <a:pt x="1844154" y="133342"/>
                  <a:pt x="1888958" y="157781"/>
                </a:cubicBezTo>
                <a:cubicBezTo>
                  <a:pt x="1915726" y="172381"/>
                  <a:pt x="1988139" y="208894"/>
                  <a:pt x="2021305" y="217939"/>
                </a:cubicBezTo>
                <a:cubicBezTo>
                  <a:pt x="2039676" y="222949"/>
                  <a:pt x="2164425" y="240103"/>
                  <a:pt x="2177716" y="242002"/>
                </a:cubicBezTo>
                <a:cubicBezTo>
                  <a:pt x="2217821" y="237992"/>
                  <a:pt x="2259196" y="240758"/>
                  <a:pt x="2298031" y="229971"/>
                </a:cubicBezTo>
                <a:cubicBezTo>
                  <a:pt x="2332594" y="220370"/>
                  <a:pt x="2359483" y="190544"/>
                  <a:pt x="2394284" y="181844"/>
                </a:cubicBezTo>
                <a:lnTo>
                  <a:pt x="2442410" y="169813"/>
                </a:lnTo>
                <a:cubicBezTo>
                  <a:pt x="2462518" y="171824"/>
                  <a:pt x="2565606" y="156481"/>
                  <a:pt x="2586789" y="205908"/>
                </a:cubicBezTo>
                <a:cubicBezTo>
                  <a:pt x="2594845" y="224704"/>
                  <a:pt x="2594810" y="246013"/>
                  <a:pt x="2598821" y="266066"/>
                </a:cubicBezTo>
                <a:cubicBezTo>
                  <a:pt x="2602831" y="322213"/>
                  <a:pt x="2601069" y="379074"/>
                  <a:pt x="2610852" y="434508"/>
                </a:cubicBezTo>
                <a:cubicBezTo>
                  <a:pt x="2613365" y="448748"/>
                  <a:pt x="2622884" y="462581"/>
                  <a:pt x="2634916" y="470602"/>
                </a:cubicBezTo>
                <a:cubicBezTo>
                  <a:pt x="2648675" y="479774"/>
                  <a:pt x="2667143" y="478091"/>
                  <a:pt x="2683042" y="482634"/>
                </a:cubicBezTo>
                <a:cubicBezTo>
                  <a:pt x="2695237" y="486118"/>
                  <a:pt x="2707105" y="490655"/>
                  <a:pt x="2719137" y="494666"/>
                </a:cubicBezTo>
                <a:cubicBezTo>
                  <a:pt x="2763253" y="490655"/>
                  <a:pt x="2809145" y="495662"/>
                  <a:pt x="2851484" y="482634"/>
                </a:cubicBezTo>
                <a:cubicBezTo>
                  <a:pt x="2865305" y="478381"/>
                  <a:pt x="2867142" y="458306"/>
                  <a:pt x="2875547" y="446539"/>
                </a:cubicBezTo>
                <a:cubicBezTo>
                  <a:pt x="2887202" y="430222"/>
                  <a:pt x="2899610" y="414455"/>
                  <a:pt x="2911642" y="398413"/>
                </a:cubicBezTo>
                <a:cubicBezTo>
                  <a:pt x="2915653" y="382371"/>
                  <a:pt x="2917314" y="365551"/>
                  <a:pt x="2923674" y="350287"/>
                </a:cubicBezTo>
                <a:cubicBezTo>
                  <a:pt x="2951397" y="283753"/>
                  <a:pt x="2959723" y="258083"/>
                  <a:pt x="3007895" y="217939"/>
                </a:cubicBezTo>
                <a:cubicBezTo>
                  <a:pt x="3019003" y="208682"/>
                  <a:pt x="3031958" y="201897"/>
                  <a:pt x="3043989" y="193876"/>
                </a:cubicBezTo>
                <a:cubicBezTo>
                  <a:pt x="3198728" y="232561"/>
                  <a:pt x="3057550" y="180901"/>
                  <a:pt x="3104147" y="518729"/>
                </a:cubicBezTo>
                <a:cubicBezTo>
                  <a:pt x="3106472" y="535585"/>
                  <a:pt x="3126811" y="544377"/>
                  <a:pt x="3140242" y="554823"/>
                </a:cubicBezTo>
                <a:cubicBezTo>
                  <a:pt x="3210700" y="609624"/>
                  <a:pt x="3188395" y="602950"/>
                  <a:pt x="3248526" y="602950"/>
                </a:cubicBezTo>
                <a:lnTo>
                  <a:pt x="3248526" y="602950"/>
                </a:lnTo>
                <a:cubicBezTo>
                  <a:pt x="3292642" y="598939"/>
                  <a:pt x="3336965" y="596773"/>
                  <a:pt x="3380874" y="590918"/>
                </a:cubicBezTo>
                <a:cubicBezTo>
                  <a:pt x="3397265" y="588733"/>
                  <a:pt x="3412464" y="578887"/>
                  <a:pt x="3429000" y="578887"/>
                </a:cubicBezTo>
                <a:cubicBezTo>
                  <a:pt x="3449450" y="578887"/>
                  <a:pt x="3469105" y="586908"/>
                  <a:pt x="3489158" y="590918"/>
                </a:cubicBezTo>
                <a:cubicBezTo>
                  <a:pt x="3497179" y="602950"/>
                  <a:pt x="3506754" y="614079"/>
                  <a:pt x="3513221" y="627013"/>
                </a:cubicBezTo>
                <a:cubicBezTo>
                  <a:pt x="3518893" y="638357"/>
                  <a:pt x="3537934" y="663108"/>
                  <a:pt x="3525252" y="663108"/>
                </a:cubicBezTo>
                <a:cubicBezTo>
                  <a:pt x="3510792" y="663108"/>
                  <a:pt x="3509210" y="639045"/>
                  <a:pt x="3501189" y="627013"/>
                </a:cubicBezTo>
                <a:cubicBezTo>
                  <a:pt x="3443793" y="713108"/>
                  <a:pt x="3500656" y="617115"/>
                  <a:pt x="3453063" y="807487"/>
                </a:cubicBezTo>
                <a:cubicBezTo>
                  <a:pt x="3445042" y="839571"/>
                  <a:pt x="3439458" y="872365"/>
                  <a:pt x="3429000" y="903739"/>
                </a:cubicBezTo>
                <a:cubicBezTo>
                  <a:pt x="3420979" y="927802"/>
                  <a:pt x="3411089" y="951321"/>
                  <a:pt x="3404937" y="975929"/>
                </a:cubicBezTo>
                <a:cubicBezTo>
                  <a:pt x="3400926" y="991971"/>
                  <a:pt x="3399419" y="1008856"/>
                  <a:pt x="3392905" y="1024055"/>
                </a:cubicBezTo>
                <a:cubicBezTo>
                  <a:pt x="3387209" y="1037346"/>
                  <a:pt x="3375309" y="1047216"/>
                  <a:pt x="3368842" y="1060150"/>
                </a:cubicBezTo>
                <a:cubicBezTo>
                  <a:pt x="3363170" y="1071493"/>
                  <a:pt x="3360821" y="1084213"/>
                  <a:pt x="3356810" y="1096244"/>
                </a:cubicBezTo>
                <a:cubicBezTo>
                  <a:pt x="3382874" y="1106670"/>
                  <a:pt x="3423414" y="1124253"/>
                  <a:pt x="3453063" y="1132339"/>
                </a:cubicBezTo>
                <a:cubicBezTo>
                  <a:pt x="3484969" y="1141041"/>
                  <a:pt x="3517941" y="1145944"/>
                  <a:pt x="3549316" y="1156402"/>
                </a:cubicBezTo>
                <a:cubicBezTo>
                  <a:pt x="3590294" y="1170061"/>
                  <a:pt x="3627275" y="1196058"/>
                  <a:pt x="3669631" y="1204529"/>
                </a:cubicBezTo>
                <a:cubicBezTo>
                  <a:pt x="3689684" y="1208539"/>
                  <a:pt x="3710060" y="1211179"/>
                  <a:pt x="3729789" y="1216560"/>
                </a:cubicBezTo>
                <a:cubicBezTo>
                  <a:pt x="3729805" y="1216564"/>
                  <a:pt x="3820019" y="1246636"/>
                  <a:pt x="3838074" y="1252655"/>
                </a:cubicBezTo>
                <a:lnTo>
                  <a:pt x="3874168" y="1264687"/>
                </a:lnTo>
                <a:cubicBezTo>
                  <a:pt x="3878279" y="1270169"/>
                  <a:pt x="3928460" y="1335221"/>
                  <a:pt x="3934326" y="1348908"/>
                </a:cubicBezTo>
                <a:cubicBezTo>
                  <a:pt x="3940840" y="1364107"/>
                  <a:pt x="3942347" y="1380992"/>
                  <a:pt x="3946358" y="1397034"/>
                </a:cubicBezTo>
                <a:cubicBezTo>
                  <a:pt x="3934021" y="1495727"/>
                  <a:pt x="3952373" y="1478247"/>
                  <a:pt x="3898231" y="1541413"/>
                </a:cubicBezTo>
                <a:cubicBezTo>
                  <a:pt x="3887158" y="1554332"/>
                  <a:pt x="3877011" y="1569245"/>
                  <a:pt x="3862137" y="1577508"/>
                </a:cubicBezTo>
                <a:cubicBezTo>
                  <a:pt x="3839964" y="1589826"/>
                  <a:pt x="3814010" y="1593550"/>
                  <a:pt x="3789947" y="1601571"/>
                </a:cubicBezTo>
                <a:lnTo>
                  <a:pt x="3753852" y="1613602"/>
                </a:lnTo>
                <a:cubicBezTo>
                  <a:pt x="3749842" y="1629644"/>
                  <a:pt x="3744335" y="1645385"/>
                  <a:pt x="3741821" y="1661729"/>
                </a:cubicBezTo>
                <a:cubicBezTo>
                  <a:pt x="3736299" y="1697624"/>
                  <a:pt x="3741273" y="1735560"/>
                  <a:pt x="3729789" y="1770013"/>
                </a:cubicBezTo>
                <a:cubicBezTo>
                  <a:pt x="3720644" y="1797449"/>
                  <a:pt x="3697705" y="1818139"/>
                  <a:pt x="3681663" y="1842202"/>
                </a:cubicBezTo>
                <a:lnTo>
                  <a:pt x="3657600" y="1878297"/>
                </a:lnTo>
                <a:cubicBezTo>
                  <a:pt x="3642623" y="1900763"/>
                  <a:pt x="3621965" y="1936863"/>
                  <a:pt x="3597442" y="1950487"/>
                </a:cubicBezTo>
                <a:cubicBezTo>
                  <a:pt x="3575269" y="1962805"/>
                  <a:pt x="3546357" y="1960480"/>
                  <a:pt x="3525252" y="1974550"/>
                </a:cubicBezTo>
                <a:cubicBezTo>
                  <a:pt x="3478606" y="2005648"/>
                  <a:pt x="3502876" y="1994041"/>
                  <a:pt x="3453063" y="2010644"/>
                </a:cubicBezTo>
                <a:cubicBezTo>
                  <a:pt x="3387354" y="2054451"/>
                  <a:pt x="3387660" y="2040879"/>
                  <a:pt x="3356810" y="2094866"/>
                </a:cubicBezTo>
                <a:cubicBezTo>
                  <a:pt x="3347911" y="2110438"/>
                  <a:pt x="3341975" y="2127612"/>
                  <a:pt x="3332747" y="2142992"/>
                </a:cubicBezTo>
                <a:cubicBezTo>
                  <a:pt x="3317868" y="2167791"/>
                  <a:pt x="3300663" y="2191118"/>
                  <a:pt x="3284621" y="2215181"/>
                </a:cubicBezTo>
                <a:cubicBezTo>
                  <a:pt x="3276600" y="2227213"/>
                  <a:pt x="3274276" y="2246703"/>
                  <a:pt x="3260558" y="2251276"/>
                </a:cubicBezTo>
                <a:cubicBezTo>
                  <a:pt x="3138761" y="2291875"/>
                  <a:pt x="3213658" y="2273394"/>
                  <a:pt x="3031958" y="2287371"/>
                </a:cubicBezTo>
                <a:cubicBezTo>
                  <a:pt x="3014320" y="2322646"/>
                  <a:pt x="2999503" y="2343581"/>
                  <a:pt x="2995863" y="2383623"/>
                </a:cubicBezTo>
                <a:cubicBezTo>
                  <a:pt x="2989317" y="2455627"/>
                  <a:pt x="2990686" y="2528217"/>
                  <a:pt x="2983831" y="2600192"/>
                </a:cubicBezTo>
                <a:cubicBezTo>
                  <a:pt x="2982629" y="2612817"/>
                  <a:pt x="2980768" y="2627319"/>
                  <a:pt x="2971800" y="2636287"/>
                </a:cubicBezTo>
                <a:cubicBezTo>
                  <a:pt x="2919764" y="2688323"/>
                  <a:pt x="2901686" y="2683998"/>
                  <a:pt x="2839452" y="2696444"/>
                </a:cubicBezTo>
                <a:cubicBezTo>
                  <a:pt x="2807368" y="2692434"/>
                  <a:pt x="2774394" y="2692920"/>
                  <a:pt x="2743200" y="2684413"/>
                </a:cubicBezTo>
                <a:cubicBezTo>
                  <a:pt x="2729249" y="2680608"/>
                  <a:pt x="2720396" y="2666046"/>
                  <a:pt x="2707105" y="2660350"/>
                </a:cubicBezTo>
                <a:cubicBezTo>
                  <a:pt x="2691906" y="2653836"/>
                  <a:pt x="2675021" y="2652329"/>
                  <a:pt x="2658979" y="2648318"/>
                </a:cubicBezTo>
                <a:cubicBezTo>
                  <a:pt x="2602832" y="2652329"/>
                  <a:pt x="2546061" y="2651096"/>
                  <a:pt x="2490537" y="2660350"/>
                </a:cubicBezTo>
                <a:cubicBezTo>
                  <a:pt x="2472845" y="2663299"/>
                  <a:pt x="2459204" y="2678115"/>
                  <a:pt x="2442410" y="2684413"/>
                </a:cubicBezTo>
                <a:cubicBezTo>
                  <a:pt x="2426927" y="2690219"/>
                  <a:pt x="2409971" y="2691215"/>
                  <a:pt x="2394284" y="2696444"/>
                </a:cubicBezTo>
                <a:cubicBezTo>
                  <a:pt x="2373795" y="2703274"/>
                  <a:pt x="2354423" y="2713127"/>
                  <a:pt x="2334126" y="2720508"/>
                </a:cubicBezTo>
                <a:cubicBezTo>
                  <a:pt x="2310289" y="2729176"/>
                  <a:pt x="2283042" y="2730501"/>
                  <a:pt x="2261937" y="2744571"/>
                </a:cubicBezTo>
                <a:cubicBezTo>
                  <a:pt x="2249905" y="2752592"/>
                  <a:pt x="2239133" y="2762938"/>
                  <a:pt x="2225842" y="2768634"/>
                </a:cubicBezTo>
                <a:cubicBezTo>
                  <a:pt x="2210969" y="2775008"/>
                  <a:pt x="2128271" y="2790554"/>
                  <a:pt x="2117558" y="2792697"/>
                </a:cubicBezTo>
                <a:cubicBezTo>
                  <a:pt x="2101516" y="2788687"/>
                  <a:pt x="2071616" y="2797057"/>
                  <a:pt x="2069431" y="2780666"/>
                </a:cubicBezTo>
                <a:cubicBezTo>
                  <a:pt x="2049471" y="2630964"/>
                  <a:pt x="2083829" y="2643586"/>
                  <a:pt x="2129589" y="2552066"/>
                </a:cubicBezTo>
                <a:cubicBezTo>
                  <a:pt x="2179402" y="2452440"/>
                  <a:pt x="2096723" y="2583319"/>
                  <a:pt x="2165684" y="2479876"/>
                </a:cubicBezTo>
                <a:cubicBezTo>
                  <a:pt x="2161673" y="2495918"/>
                  <a:pt x="2160166" y="2512803"/>
                  <a:pt x="2153652" y="2528002"/>
                </a:cubicBezTo>
                <a:cubicBezTo>
                  <a:pt x="2137837" y="2564902"/>
                  <a:pt x="2119002" y="2569583"/>
                  <a:pt x="2093495" y="2600192"/>
                </a:cubicBezTo>
                <a:cubicBezTo>
                  <a:pt x="2084238" y="2611301"/>
                  <a:pt x="2080410" y="2626876"/>
                  <a:pt x="2069431" y="2636287"/>
                </a:cubicBezTo>
                <a:cubicBezTo>
                  <a:pt x="2051676" y="2651506"/>
                  <a:pt x="2029003" y="2659826"/>
                  <a:pt x="2009274" y="2672381"/>
                </a:cubicBezTo>
                <a:cubicBezTo>
                  <a:pt x="1984875" y="2687908"/>
                  <a:pt x="1961147" y="2704466"/>
                  <a:pt x="1937084" y="2720508"/>
                </a:cubicBezTo>
                <a:cubicBezTo>
                  <a:pt x="1907165" y="2740454"/>
                  <a:pt x="1887753" y="2755550"/>
                  <a:pt x="1852863" y="2768634"/>
                </a:cubicBezTo>
                <a:cubicBezTo>
                  <a:pt x="1837380" y="2774440"/>
                  <a:pt x="1820779" y="2776655"/>
                  <a:pt x="1804737" y="2780666"/>
                </a:cubicBezTo>
                <a:cubicBezTo>
                  <a:pt x="1768489" y="2804831"/>
                  <a:pt x="1763255" y="2810475"/>
                  <a:pt x="1720516" y="2828792"/>
                </a:cubicBezTo>
                <a:cubicBezTo>
                  <a:pt x="1682017" y="2845291"/>
                  <a:pt x="1669452" y="2841557"/>
                  <a:pt x="1624263" y="2852855"/>
                </a:cubicBezTo>
                <a:cubicBezTo>
                  <a:pt x="1611959" y="2855931"/>
                  <a:pt x="1600363" y="2861403"/>
                  <a:pt x="1588168" y="2864887"/>
                </a:cubicBezTo>
                <a:cubicBezTo>
                  <a:pt x="1572269" y="2869430"/>
                  <a:pt x="1556084" y="2872908"/>
                  <a:pt x="1540042" y="2876918"/>
                </a:cubicBezTo>
                <a:cubicBezTo>
                  <a:pt x="1467853" y="2872908"/>
                  <a:pt x="1394705" y="2877275"/>
                  <a:pt x="1323474" y="2864887"/>
                </a:cubicBezTo>
                <a:cubicBezTo>
                  <a:pt x="1267429" y="2855140"/>
                  <a:pt x="1259076" y="2816060"/>
                  <a:pt x="1227221" y="2780666"/>
                </a:cubicBezTo>
                <a:cubicBezTo>
                  <a:pt x="1200948" y="2751474"/>
                  <a:pt x="1146844" y="2695203"/>
                  <a:pt x="1106905" y="2672381"/>
                </a:cubicBezTo>
                <a:cubicBezTo>
                  <a:pt x="1095894" y="2666089"/>
                  <a:pt x="1082842" y="2664360"/>
                  <a:pt x="1070810" y="2660350"/>
                </a:cubicBezTo>
                <a:cubicBezTo>
                  <a:pt x="1030705" y="2664360"/>
                  <a:pt x="990110" y="2664953"/>
                  <a:pt x="950495" y="2672381"/>
                </a:cubicBezTo>
                <a:cubicBezTo>
                  <a:pt x="925564" y="2677055"/>
                  <a:pt x="878305" y="2696444"/>
                  <a:pt x="878305" y="2696444"/>
                </a:cubicBezTo>
                <a:cubicBezTo>
                  <a:pt x="846221" y="2692434"/>
                  <a:pt x="810973" y="2698873"/>
                  <a:pt x="782052" y="2684413"/>
                </a:cubicBezTo>
                <a:cubicBezTo>
                  <a:pt x="766010" y="2676392"/>
                  <a:pt x="766887" y="2651859"/>
                  <a:pt x="757989" y="2636287"/>
                </a:cubicBezTo>
                <a:cubicBezTo>
                  <a:pt x="750815" y="2623732"/>
                  <a:pt x="741947" y="2612224"/>
                  <a:pt x="733926" y="2600192"/>
                </a:cubicBezTo>
                <a:cubicBezTo>
                  <a:pt x="729916" y="2588160"/>
                  <a:pt x="725379" y="2576291"/>
                  <a:pt x="721895" y="2564097"/>
                </a:cubicBezTo>
                <a:cubicBezTo>
                  <a:pt x="717352" y="2548197"/>
                  <a:pt x="715092" y="2531658"/>
                  <a:pt x="709863" y="2515971"/>
                </a:cubicBezTo>
                <a:cubicBezTo>
                  <a:pt x="703033" y="2495482"/>
                  <a:pt x="692006" y="2476500"/>
                  <a:pt x="685800" y="2455813"/>
                </a:cubicBezTo>
                <a:cubicBezTo>
                  <a:pt x="679924" y="2436226"/>
                  <a:pt x="678728" y="2415494"/>
                  <a:pt x="673768" y="2395655"/>
                </a:cubicBezTo>
                <a:cubicBezTo>
                  <a:pt x="670692" y="2383351"/>
                  <a:pt x="665747" y="2371592"/>
                  <a:pt x="661737" y="2359560"/>
                </a:cubicBezTo>
                <a:cubicBezTo>
                  <a:pt x="637674" y="2363571"/>
                  <a:pt x="613361" y="2366300"/>
                  <a:pt x="589547" y="2371592"/>
                </a:cubicBezTo>
                <a:cubicBezTo>
                  <a:pt x="577167" y="2374343"/>
                  <a:pt x="565646" y="2380139"/>
                  <a:pt x="553452" y="2383623"/>
                </a:cubicBezTo>
                <a:cubicBezTo>
                  <a:pt x="537552" y="2388166"/>
                  <a:pt x="521368" y="2391644"/>
                  <a:pt x="505326" y="2395655"/>
                </a:cubicBezTo>
                <a:cubicBezTo>
                  <a:pt x="485273" y="2391644"/>
                  <a:pt x="462704" y="2394144"/>
                  <a:pt x="445168" y="2383623"/>
                </a:cubicBezTo>
                <a:cubicBezTo>
                  <a:pt x="420851" y="2369033"/>
                  <a:pt x="413333" y="2324882"/>
                  <a:pt x="385010" y="2323466"/>
                </a:cubicBezTo>
                <a:lnTo>
                  <a:pt x="144379" y="2311434"/>
                </a:lnTo>
                <a:cubicBezTo>
                  <a:pt x="140368" y="2295392"/>
                  <a:pt x="135934" y="2279450"/>
                  <a:pt x="132347" y="2263308"/>
                </a:cubicBezTo>
                <a:cubicBezTo>
                  <a:pt x="101796" y="2125826"/>
                  <a:pt x="137630" y="2272403"/>
                  <a:pt x="108284" y="2155023"/>
                </a:cubicBezTo>
                <a:cubicBezTo>
                  <a:pt x="116305" y="2082834"/>
                  <a:pt x="119354" y="2009917"/>
                  <a:pt x="132347" y="1938455"/>
                </a:cubicBezTo>
                <a:cubicBezTo>
                  <a:pt x="136915" y="1913332"/>
                  <a:pt x="177472" y="1858905"/>
                  <a:pt x="192505" y="1842202"/>
                </a:cubicBezTo>
                <a:cubicBezTo>
                  <a:pt x="215270" y="1816907"/>
                  <a:pt x="240632" y="1794076"/>
                  <a:pt x="264695" y="1770013"/>
                </a:cubicBezTo>
                <a:cubicBezTo>
                  <a:pt x="276727" y="1757981"/>
                  <a:pt x="286632" y="1743356"/>
                  <a:pt x="300789" y="1733918"/>
                </a:cubicBezTo>
                <a:cubicBezTo>
                  <a:pt x="351807" y="1699906"/>
                  <a:pt x="323950" y="1716322"/>
                  <a:pt x="385010" y="1685792"/>
                </a:cubicBezTo>
                <a:cubicBezTo>
                  <a:pt x="393031" y="1673760"/>
                  <a:pt x="398849" y="1659922"/>
                  <a:pt x="409074" y="1649697"/>
                </a:cubicBezTo>
                <a:cubicBezTo>
                  <a:pt x="419299" y="1639472"/>
                  <a:pt x="433600" y="1634310"/>
                  <a:pt x="445168" y="1625634"/>
                </a:cubicBezTo>
                <a:cubicBezTo>
                  <a:pt x="465712" y="1610226"/>
                  <a:pt x="485273" y="1593550"/>
                  <a:pt x="505326" y="1577508"/>
                </a:cubicBezTo>
                <a:cubicBezTo>
                  <a:pt x="509337" y="1565476"/>
                  <a:pt x="519151" y="1553968"/>
                  <a:pt x="517358" y="1541413"/>
                </a:cubicBezTo>
                <a:cubicBezTo>
                  <a:pt x="510400" y="1492708"/>
                  <a:pt x="494204" y="1491347"/>
                  <a:pt x="457200" y="1481255"/>
                </a:cubicBezTo>
                <a:cubicBezTo>
                  <a:pt x="339658" y="1449198"/>
                  <a:pt x="372146" y="1458312"/>
                  <a:pt x="240631" y="1445160"/>
                </a:cubicBezTo>
                <a:cubicBezTo>
                  <a:pt x="191869" y="1428906"/>
                  <a:pt x="193512" y="1438154"/>
                  <a:pt x="168442" y="1372971"/>
                </a:cubicBezTo>
                <a:cubicBezTo>
                  <a:pt x="156570" y="1342104"/>
                  <a:pt x="144379" y="1276718"/>
                  <a:pt x="144379" y="1276718"/>
                </a:cubicBezTo>
                <a:cubicBezTo>
                  <a:pt x="127374" y="1106677"/>
                  <a:pt x="124473" y="1164781"/>
                  <a:pt x="156410" y="951866"/>
                </a:cubicBezTo>
                <a:cubicBezTo>
                  <a:pt x="158291" y="939324"/>
                  <a:pt x="161407" y="926323"/>
                  <a:pt x="168442" y="915771"/>
                </a:cubicBezTo>
                <a:cubicBezTo>
                  <a:pt x="177880" y="901613"/>
                  <a:pt x="194091" y="893107"/>
                  <a:pt x="204537" y="879676"/>
                </a:cubicBezTo>
                <a:cubicBezTo>
                  <a:pt x="222292" y="856848"/>
                  <a:pt x="233619" y="829252"/>
                  <a:pt x="252663" y="807487"/>
                </a:cubicBezTo>
                <a:cubicBezTo>
                  <a:pt x="269895" y="787793"/>
                  <a:pt x="317730" y="772129"/>
                  <a:pt x="336884" y="759360"/>
                </a:cubicBezTo>
                <a:cubicBezTo>
                  <a:pt x="363452" y="741648"/>
                  <a:pt x="400947" y="703266"/>
                  <a:pt x="433137" y="687171"/>
                </a:cubicBezTo>
                <a:cubicBezTo>
                  <a:pt x="444480" y="681499"/>
                  <a:pt x="457200" y="679150"/>
                  <a:pt x="469231" y="675139"/>
                </a:cubicBezTo>
                <a:cubicBezTo>
                  <a:pt x="465221" y="663107"/>
                  <a:pt x="466168" y="648012"/>
                  <a:pt x="457200" y="639044"/>
                </a:cubicBezTo>
                <a:cubicBezTo>
                  <a:pt x="448232" y="630076"/>
                  <a:pt x="433787" y="627013"/>
                  <a:pt x="421105" y="627013"/>
                </a:cubicBezTo>
                <a:cubicBezTo>
                  <a:pt x="368814" y="627013"/>
                  <a:pt x="316832" y="635034"/>
                  <a:pt x="264695" y="639044"/>
                </a:cubicBezTo>
                <a:cubicBezTo>
                  <a:pt x="247674" y="644718"/>
                  <a:pt x="195581" y="663108"/>
                  <a:pt x="180474" y="663108"/>
                </a:cubicBezTo>
                <a:cubicBezTo>
                  <a:pt x="140169" y="663108"/>
                  <a:pt x="100263" y="655087"/>
                  <a:pt x="60158" y="651076"/>
                </a:cubicBezTo>
                <a:cubicBezTo>
                  <a:pt x="48126" y="643055"/>
                  <a:pt x="31727" y="639275"/>
                  <a:pt x="24063" y="627013"/>
                </a:cubicBezTo>
                <a:cubicBezTo>
                  <a:pt x="10620" y="605504"/>
                  <a:pt x="0" y="554823"/>
                  <a:pt x="0" y="554823"/>
                </a:cubicBezTo>
                <a:cubicBezTo>
                  <a:pt x="4010" y="526749"/>
                  <a:pt x="-1741" y="495392"/>
                  <a:pt x="12031" y="470602"/>
                </a:cubicBezTo>
                <a:cubicBezTo>
                  <a:pt x="20741" y="454923"/>
                  <a:pt x="44585" y="455438"/>
                  <a:pt x="60158" y="446539"/>
                </a:cubicBezTo>
                <a:cubicBezTo>
                  <a:pt x="72713" y="439365"/>
                  <a:pt x="83319" y="428943"/>
                  <a:pt x="96252" y="422476"/>
                </a:cubicBezTo>
                <a:cubicBezTo>
                  <a:pt x="107596" y="416804"/>
                  <a:pt x="121003" y="416116"/>
                  <a:pt x="132347" y="410444"/>
                </a:cubicBezTo>
                <a:cubicBezTo>
                  <a:pt x="145281" y="403977"/>
                  <a:pt x="155228" y="392254"/>
                  <a:pt x="168442" y="386381"/>
                </a:cubicBezTo>
                <a:cubicBezTo>
                  <a:pt x="191621" y="376079"/>
                  <a:pt x="240631" y="362318"/>
                  <a:pt x="240631" y="362318"/>
                </a:cubicBezTo>
                <a:cubicBezTo>
                  <a:pt x="244642" y="350286"/>
                  <a:pt x="252663" y="338906"/>
                  <a:pt x="252663" y="326223"/>
                </a:cubicBezTo>
                <a:cubicBezTo>
                  <a:pt x="252663" y="293269"/>
                  <a:pt x="232251" y="277943"/>
                  <a:pt x="204537" y="266066"/>
                </a:cubicBezTo>
                <a:cubicBezTo>
                  <a:pt x="189338" y="259552"/>
                  <a:pt x="172452" y="258045"/>
                  <a:pt x="156410" y="254034"/>
                </a:cubicBezTo>
                <a:cubicBezTo>
                  <a:pt x="123799" y="260556"/>
                  <a:pt x="83763" y="260623"/>
                  <a:pt x="60158" y="290129"/>
                </a:cubicBezTo>
                <a:cubicBezTo>
                  <a:pt x="52235" y="300032"/>
                  <a:pt x="54651" y="315348"/>
                  <a:pt x="48126" y="326223"/>
                </a:cubicBezTo>
                <a:cubicBezTo>
                  <a:pt x="21227" y="371054"/>
                  <a:pt x="28073" y="346276"/>
                  <a:pt x="24063" y="350287"/>
                </a:cubicBezTo>
                <a:close/>
              </a:path>
            </a:pathLst>
          </a:cu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2" name="Google Shape;522;p54"/>
          <p:cNvSpPr txBox="1">
            <a:spLocks noGrp="1"/>
          </p:cNvSpPr>
          <p:nvPr>
            <p:ph type="title"/>
          </p:nvPr>
        </p:nvSpPr>
        <p:spPr>
          <a:xfrm>
            <a:off x="1776571" y="338579"/>
            <a:ext cx="8590588" cy="5031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3"/>
              </a:buClr>
              <a:buSzPts val="1400"/>
              <a:buFont typeface="Corbel"/>
              <a:buNone/>
            </a:pPr>
            <a:r>
              <a:rPr lang="en-US">
                <a:solidFill>
                  <a:schemeClr val="accent3"/>
                </a:solidFill>
              </a:rPr>
              <a:t>Working memory, long term memory and learning</a:t>
            </a:r>
            <a:endParaRPr>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a:solidFill>
                <a:schemeClr val="accent3"/>
              </a:solidFill>
            </a:endParaRPr>
          </a:p>
        </p:txBody>
      </p:sp>
      <p:sp>
        <p:nvSpPr>
          <p:cNvPr id="523" name="Google Shape;523;p54"/>
          <p:cNvSpPr/>
          <p:nvPr/>
        </p:nvSpPr>
        <p:spPr>
          <a:xfrm>
            <a:off x="1032934" y="3853700"/>
            <a:ext cx="3287043" cy="23083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chemeClr val="lt1"/>
                </a:solidFill>
                <a:latin typeface="Corbel"/>
                <a:ea typeface="Corbel"/>
                <a:cs typeface="Corbel"/>
                <a:sym typeface="Corbel"/>
              </a:rPr>
              <a:t>Very </a:t>
            </a:r>
            <a:r>
              <a:rPr lang="en-US" sz="2400" b="1">
                <a:solidFill>
                  <a:schemeClr val="lt1"/>
                </a:solidFill>
                <a:latin typeface="Corbel"/>
                <a:ea typeface="Corbel"/>
                <a:cs typeface="Corbel"/>
                <a:sym typeface="Corbel"/>
              </a:rPr>
              <a:t>fast</a:t>
            </a:r>
            <a:r>
              <a:rPr lang="en-US" sz="2400">
                <a:solidFill>
                  <a:schemeClr val="lt1"/>
                </a:solidFill>
                <a:latin typeface="Corbel"/>
                <a:ea typeface="Corbel"/>
                <a:cs typeface="Corbel"/>
                <a:sym typeface="Corbel"/>
              </a:rPr>
              <a:t> but has very </a:t>
            </a:r>
            <a:r>
              <a:rPr lang="en-US" sz="2400" b="1">
                <a:solidFill>
                  <a:schemeClr val="lt1"/>
                </a:solidFill>
                <a:latin typeface="Corbel"/>
                <a:ea typeface="Corbel"/>
                <a:cs typeface="Corbel"/>
                <a:sym typeface="Corbel"/>
              </a:rPr>
              <a:t>limited space</a:t>
            </a:r>
            <a:r>
              <a:rPr lang="en-US" sz="2400">
                <a:solidFill>
                  <a:schemeClr val="lt1"/>
                </a:solidFill>
                <a:latin typeface="Corbel"/>
                <a:ea typeface="Corbel"/>
                <a:cs typeface="Corbel"/>
                <a:sym typeface="Corbel"/>
              </a:rPr>
              <a:t>. Several experiments showed that we can hold in the working memory up to </a:t>
            </a:r>
            <a:r>
              <a:rPr lang="en-US" sz="2400" b="1">
                <a:solidFill>
                  <a:schemeClr val="lt1"/>
                </a:solidFill>
                <a:latin typeface="Corbel"/>
                <a:ea typeface="Corbel"/>
                <a:cs typeface="Corbel"/>
                <a:sym typeface="Corbel"/>
              </a:rPr>
              <a:t>7 +/- 2 items</a:t>
            </a:r>
            <a:r>
              <a:rPr lang="en-US" sz="2400">
                <a:solidFill>
                  <a:schemeClr val="lt1"/>
                </a:solidFill>
                <a:latin typeface="Corbel"/>
                <a:ea typeface="Corbel"/>
                <a:cs typeface="Corbel"/>
                <a:sym typeface="Corbel"/>
              </a:rPr>
              <a:t>.</a:t>
            </a:r>
            <a:endParaRPr/>
          </a:p>
        </p:txBody>
      </p:sp>
      <p:cxnSp>
        <p:nvCxnSpPr>
          <p:cNvPr id="524" name="Google Shape;524;p54"/>
          <p:cNvCxnSpPr/>
          <p:nvPr/>
        </p:nvCxnSpPr>
        <p:spPr>
          <a:xfrm rot="10800000" flipH="1">
            <a:off x="4367463" y="2521728"/>
            <a:ext cx="2785727" cy="1247305"/>
          </a:xfrm>
          <a:prstGeom prst="straightConnector1">
            <a:avLst/>
          </a:prstGeom>
          <a:noFill/>
          <a:ln w="57150" cap="flat" cmpd="sng">
            <a:solidFill>
              <a:srgbClr val="7B7B7B"/>
            </a:solidFill>
            <a:prstDash val="solid"/>
            <a:miter lim="800000"/>
            <a:headEnd type="none" w="sm" len="sm"/>
            <a:tailEnd type="triangl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pic>
        <p:nvPicPr>
          <p:cNvPr id="530" name="Google Shape;530;p55"/>
          <p:cNvPicPr preferRelativeResize="0"/>
          <p:nvPr/>
        </p:nvPicPr>
        <p:blipFill rotWithShape="1">
          <a:blip r:embed="rId3">
            <a:alphaModFix/>
          </a:blip>
          <a:srcRect/>
          <a:stretch/>
        </p:blipFill>
        <p:spPr>
          <a:xfrm>
            <a:off x="974558" y="836476"/>
            <a:ext cx="10738624" cy="5865114"/>
          </a:xfrm>
          <a:prstGeom prst="rect">
            <a:avLst/>
          </a:prstGeom>
          <a:noFill/>
          <a:ln>
            <a:noFill/>
          </a:ln>
        </p:spPr>
      </p:pic>
      <p:sp>
        <p:nvSpPr>
          <p:cNvPr id="531" name="Google Shape;531;p55"/>
          <p:cNvSpPr/>
          <p:nvPr/>
        </p:nvSpPr>
        <p:spPr>
          <a:xfrm>
            <a:off x="719667" y="3115732"/>
            <a:ext cx="4851400" cy="3437467"/>
          </a:xfrm>
          <a:custGeom>
            <a:avLst/>
            <a:gdLst/>
            <a:ahLst/>
            <a:cxnLst/>
            <a:rect l="l" t="t" r="r" b="b"/>
            <a:pathLst>
              <a:path w="4572000" h="3136364" extrusionOk="0">
                <a:moveTo>
                  <a:pt x="1134533" y="714898"/>
                </a:moveTo>
                <a:lnTo>
                  <a:pt x="1134533" y="714898"/>
                </a:lnTo>
                <a:cubicBezTo>
                  <a:pt x="1174044" y="686676"/>
                  <a:pt x="1212666" y="657165"/>
                  <a:pt x="1253066" y="630231"/>
                </a:cubicBezTo>
                <a:cubicBezTo>
                  <a:pt x="1280451" y="611974"/>
                  <a:pt x="1311403" y="599179"/>
                  <a:pt x="1337733" y="579431"/>
                </a:cubicBezTo>
                <a:cubicBezTo>
                  <a:pt x="1381193" y="546836"/>
                  <a:pt x="1393717" y="520855"/>
                  <a:pt x="1422400" y="477831"/>
                </a:cubicBezTo>
                <a:cubicBezTo>
                  <a:pt x="1465367" y="348927"/>
                  <a:pt x="1449265" y="341226"/>
                  <a:pt x="1473200" y="460898"/>
                </a:cubicBezTo>
                <a:cubicBezTo>
                  <a:pt x="1478844" y="528631"/>
                  <a:pt x="1481150" y="596726"/>
                  <a:pt x="1490133" y="664098"/>
                </a:cubicBezTo>
                <a:cubicBezTo>
                  <a:pt x="1492492" y="681791"/>
                  <a:pt x="1494445" y="702277"/>
                  <a:pt x="1507066" y="714898"/>
                </a:cubicBezTo>
                <a:cubicBezTo>
                  <a:pt x="1519687" y="727519"/>
                  <a:pt x="1540933" y="726187"/>
                  <a:pt x="1557866" y="731831"/>
                </a:cubicBezTo>
                <a:cubicBezTo>
                  <a:pt x="1586088" y="726187"/>
                  <a:pt x="1618869" y="731281"/>
                  <a:pt x="1642533" y="714898"/>
                </a:cubicBezTo>
                <a:cubicBezTo>
                  <a:pt x="1695038" y="678548"/>
                  <a:pt x="1732844" y="624587"/>
                  <a:pt x="1778000" y="579431"/>
                </a:cubicBezTo>
                <a:cubicBezTo>
                  <a:pt x="1843190" y="514241"/>
                  <a:pt x="1815517" y="548557"/>
                  <a:pt x="1862666" y="477831"/>
                </a:cubicBezTo>
                <a:cubicBezTo>
                  <a:pt x="1943169" y="531500"/>
                  <a:pt x="1907031" y="492391"/>
                  <a:pt x="1947333" y="613298"/>
                </a:cubicBezTo>
                <a:lnTo>
                  <a:pt x="1964266" y="664098"/>
                </a:lnTo>
                <a:cubicBezTo>
                  <a:pt x="2146350" y="618577"/>
                  <a:pt x="2050832" y="661074"/>
                  <a:pt x="2167466" y="579431"/>
                </a:cubicBezTo>
                <a:cubicBezTo>
                  <a:pt x="2200811" y="556090"/>
                  <a:pt x="2269066" y="511698"/>
                  <a:pt x="2269066" y="511698"/>
                </a:cubicBezTo>
                <a:cubicBezTo>
                  <a:pt x="2274711" y="556853"/>
                  <a:pt x="2278519" y="602276"/>
                  <a:pt x="2286000" y="647164"/>
                </a:cubicBezTo>
                <a:cubicBezTo>
                  <a:pt x="2289826" y="670120"/>
                  <a:pt x="2290024" y="695534"/>
                  <a:pt x="2302933" y="714898"/>
                </a:cubicBezTo>
                <a:cubicBezTo>
                  <a:pt x="2314222" y="731831"/>
                  <a:pt x="2335136" y="740499"/>
                  <a:pt x="2353733" y="748764"/>
                </a:cubicBezTo>
                <a:cubicBezTo>
                  <a:pt x="2386355" y="763263"/>
                  <a:pt x="2455333" y="782631"/>
                  <a:pt x="2455333" y="782631"/>
                </a:cubicBezTo>
                <a:cubicBezTo>
                  <a:pt x="2506133" y="776987"/>
                  <a:pt x="2558587" y="779740"/>
                  <a:pt x="2607733" y="765698"/>
                </a:cubicBezTo>
                <a:cubicBezTo>
                  <a:pt x="2610060" y="765033"/>
                  <a:pt x="2726721" y="695679"/>
                  <a:pt x="2743200" y="681031"/>
                </a:cubicBezTo>
                <a:cubicBezTo>
                  <a:pt x="2778997" y="649211"/>
                  <a:pt x="2810933" y="613298"/>
                  <a:pt x="2844800" y="579431"/>
                </a:cubicBezTo>
                <a:cubicBezTo>
                  <a:pt x="2867378" y="556853"/>
                  <a:pt x="2894822" y="538265"/>
                  <a:pt x="2912533" y="511698"/>
                </a:cubicBezTo>
                <a:cubicBezTo>
                  <a:pt x="2923822" y="494765"/>
                  <a:pt x="2930508" y="473611"/>
                  <a:pt x="2946400" y="460898"/>
                </a:cubicBezTo>
                <a:cubicBezTo>
                  <a:pt x="2960338" y="449748"/>
                  <a:pt x="2980267" y="449609"/>
                  <a:pt x="2997200" y="443964"/>
                </a:cubicBezTo>
                <a:cubicBezTo>
                  <a:pt x="3002844" y="466542"/>
                  <a:pt x="3007740" y="489321"/>
                  <a:pt x="3014133" y="511698"/>
                </a:cubicBezTo>
                <a:cubicBezTo>
                  <a:pt x="3019036" y="528861"/>
                  <a:pt x="3028542" y="544828"/>
                  <a:pt x="3031066" y="562498"/>
                </a:cubicBezTo>
                <a:cubicBezTo>
                  <a:pt x="3039883" y="624216"/>
                  <a:pt x="3040715" y="686846"/>
                  <a:pt x="3048000" y="748764"/>
                </a:cubicBezTo>
                <a:cubicBezTo>
                  <a:pt x="3052012" y="782863"/>
                  <a:pt x="3059289" y="816497"/>
                  <a:pt x="3064933" y="850364"/>
                </a:cubicBezTo>
                <a:cubicBezTo>
                  <a:pt x="3098800" y="844720"/>
                  <a:pt x="3134266" y="845164"/>
                  <a:pt x="3166533" y="833431"/>
                </a:cubicBezTo>
                <a:cubicBezTo>
                  <a:pt x="3197464" y="822183"/>
                  <a:pt x="3223290" y="800075"/>
                  <a:pt x="3251200" y="782631"/>
                </a:cubicBezTo>
                <a:cubicBezTo>
                  <a:pt x="3282809" y="762875"/>
                  <a:pt x="3344896" y="719697"/>
                  <a:pt x="3369733" y="697964"/>
                </a:cubicBezTo>
                <a:cubicBezTo>
                  <a:pt x="3501131" y="582990"/>
                  <a:pt x="3379492" y="668881"/>
                  <a:pt x="3488266" y="596364"/>
                </a:cubicBezTo>
                <a:cubicBezTo>
                  <a:pt x="3499555" y="618942"/>
                  <a:pt x="3514880" y="639920"/>
                  <a:pt x="3522133" y="664098"/>
                </a:cubicBezTo>
                <a:cubicBezTo>
                  <a:pt x="3541648" y="729148"/>
                  <a:pt x="3528392" y="761281"/>
                  <a:pt x="3556000" y="816498"/>
                </a:cubicBezTo>
                <a:cubicBezTo>
                  <a:pt x="3565101" y="834701"/>
                  <a:pt x="3578577" y="850365"/>
                  <a:pt x="3589866" y="867298"/>
                </a:cubicBezTo>
                <a:cubicBezTo>
                  <a:pt x="3637447" y="862972"/>
                  <a:pt x="3761782" y="866006"/>
                  <a:pt x="3826933" y="833431"/>
                </a:cubicBezTo>
                <a:cubicBezTo>
                  <a:pt x="3845136" y="824330"/>
                  <a:pt x="3860800" y="810853"/>
                  <a:pt x="3877733" y="799564"/>
                </a:cubicBezTo>
                <a:lnTo>
                  <a:pt x="4064000" y="816498"/>
                </a:lnTo>
                <a:cubicBezTo>
                  <a:pt x="4085419" y="827208"/>
                  <a:pt x="4026484" y="847373"/>
                  <a:pt x="4013200" y="867298"/>
                </a:cubicBezTo>
                <a:cubicBezTo>
                  <a:pt x="4003299" y="882150"/>
                  <a:pt x="4004248" y="902133"/>
                  <a:pt x="3996266" y="918098"/>
                </a:cubicBezTo>
                <a:cubicBezTo>
                  <a:pt x="3915767" y="1079097"/>
                  <a:pt x="4015902" y="808392"/>
                  <a:pt x="3928533" y="1070498"/>
                </a:cubicBezTo>
                <a:lnTo>
                  <a:pt x="3911600" y="1121298"/>
                </a:lnTo>
                <a:cubicBezTo>
                  <a:pt x="4035935" y="1183465"/>
                  <a:pt x="3925623" y="1137702"/>
                  <a:pt x="4114800" y="1172098"/>
                </a:cubicBezTo>
                <a:cubicBezTo>
                  <a:pt x="4132361" y="1175291"/>
                  <a:pt x="4147907" y="1186672"/>
                  <a:pt x="4165600" y="1189031"/>
                </a:cubicBezTo>
                <a:cubicBezTo>
                  <a:pt x="4232972" y="1198014"/>
                  <a:pt x="4301067" y="1200320"/>
                  <a:pt x="4368800" y="1205964"/>
                </a:cubicBezTo>
                <a:lnTo>
                  <a:pt x="4453466" y="1222898"/>
                </a:lnTo>
                <a:cubicBezTo>
                  <a:pt x="4487246" y="1229040"/>
                  <a:pt x="4527127" y="1219875"/>
                  <a:pt x="4555066" y="1239831"/>
                </a:cubicBezTo>
                <a:cubicBezTo>
                  <a:pt x="4574004" y="1253358"/>
                  <a:pt x="4566355" y="1284986"/>
                  <a:pt x="4572000" y="1307564"/>
                </a:cubicBezTo>
                <a:cubicBezTo>
                  <a:pt x="4560711" y="1330142"/>
                  <a:pt x="4554756" y="1356301"/>
                  <a:pt x="4538133" y="1375298"/>
                </a:cubicBezTo>
                <a:cubicBezTo>
                  <a:pt x="4481290" y="1440261"/>
                  <a:pt x="4467129" y="1438477"/>
                  <a:pt x="4402666" y="1459964"/>
                </a:cubicBezTo>
                <a:cubicBezTo>
                  <a:pt x="4305039" y="1525049"/>
                  <a:pt x="4399218" y="1468699"/>
                  <a:pt x="4301066" y="1510764"/>
                </a:cubicBezTo>
                <a:cubicBezTo>
                  <a:pt x="4152008" y="1574646"/>
                  <a:pt x="4321961" y="1515482"/>
                  <a:pt x="4148666" y="1578498"/>
                </a:cubicBezTo>
                <a:cubicBezTo>
                  <a:pt x="4115117" y="1590698"/>
                  <a:pt x="4047066" y="1612364"/>
                  <a:pt x="4047066" y="1612364"/>
                </a:cubicBezTo>
                <a:cubicBezTo>
                  <a:pt x="4041422" y="1629297"/>
                  <a:pt x="4023102" y="1646758"/>
                  <a:pt x="4030133" y="1663164"/>
                </a:cubicBezTo>
                <a:cubicBezTo>
                  <a:pt x="4042711" y="1692512"/>
                  <a:pt x="4073623" y="1710118"/>
                  <a:pt x="4097866" y="1730898"/>
                </a:cubicBezTo>
                <a:cubicBezTo>
                  <a:pt x="4139118" y="1766257"/>
                  <a:pt x="4168358" y="1771179"/>
                  <a:pt x="4216400" y="1798631"/>
                </a:cubicBezTo>
                <a:cubicBezTo>
                  <a:pt x="4234070" y="1808728"/>
                  <a:pt x="4248494" y="1824481"/>
                  <a:pt x="4267200" y="1832498"/>
                </a:cubicBezTo>
                <a:cubicBezTo>
                  <a:pt x="4288591" y="1841666"/>
                  <a:pt x="4312556" y="1843038"/>
                  <a:pt x="4334933" y="1849431"/>
                </a:cubicBezTo>
                <a:cubicBezTo>
                  <a:pt x="4352096" y="1854334"/>
                  <a:pt x="4368800" y="1860720"/>
                  <a:pt x="4385733" y="1866364"/>
                </a:cubicBezTo>
                <a:cubicBezTo>
                  <a:pt x="4421439" y="1919923"/>
                  <a:pt x="4463602" y="1946519"/>
                  <a:pt x="4334933" y="1967964"/>
                </a:cubicBezTo>
                <a:cubicBezTo>
                  <a:pt x="4229001" y="1985619"/>
                  <a:pt x="4120338" y="1977509"/>
                  <a:pt x="4013200" y="1984898"/>
                </a:cubicBezTo>
                <a:cubicBezTo>
                  <a:pt x="3956608" y="1988801"/>
                  <a:pt x="3900311" y="1996187"/>
                  <a:pt x="3843866" y="2001831"/>
                </a:cubicBezTo>
                <a:cubicBezTo>
                  <a:pt x="3849511" y="2046987"/>
                  <a:pt x="3851265" y="2092801"/>
                  <a:pt x="3860800" y="2137298"/>
                </a:cubicBezTo>
                <a:cubicBezTo>
                  <a:pt x="3868280" y="2172204"/>
                  <a:pt x="3887665" y="2203893"/>
                  <a:pt x="3894666" y="2238898"/>
                </a:cubicBezTo>
                <a:lnTo>
                  <a:pt x="3911600" y="2323564"/>
                </a:lnTo>
                <a:cubicBezTo>
                  <a:pt x="3900311" y="2351786"/>
                  <a:pt x="3907455" y="2401862"/>
                  <a:pt x="3877733" y="2408231"/>
                </a:cubicBezTo>
                <a:cubicBezTo>
                  <a:pt x="3815861" y="2421489"/>
                  <a:pt x="3662458" y="2376794"/>
                  <a:pt x="3589866" y="2340498"/>
                </a:cubicBezTo>
                <a:cubicBezTo>
                  <a:pt x="3571663" y="2331397"/>
                  <a:pt x="3557772" y="2314648"/>
                  <a:pt x="3539066" y="2306631"/>
                </a:cubicBezTo>
                <a:cubicBezTo>
                  <a:pt x="3517675" y="2297463"/>
                  <a:pt x="3493710" y="2296092"/>
                  <a:pt x="3471333" y="2289698"/>
                </a:cubicBezTo>
                <a:cubicBezTo>
                  <a:pt x="3454170" y="2284794"/>
                  <a:pt x="3437466" y="2278409"/>
                  <a:pt x="3420533" y="2272764"/>
                </a:cubicBezTo>
                <a:cubicBezTo>
                  <a:pt x="3403600" y="2300986"/>
                  <a:pt x="3375144" y="2324966"/>
                  <a:pt x="3369733" y="2357431"/>
                </a:cubicBezTo>
                <a:cubicBezTo>
                  <a:pt x="3288899" y="2842434"/>
                  <a:pt x="3458030" y="2689140"/>
                  <a:pt x="3268133" y="2831564"/>
                </a:cubicBezTo>
                <a:cubicBezTo>
                  <a:pt x="3206044" y="2825920"/>
                  <a:pt x="3143262" y="2825466"/>
                  <a:pt x="3081866" y="2814631"/>
                </a:cubicBezTo>
                <a:cubicBezTo>
                  <a:pt x="3046711" y="2808427"/>
                  <a:pt x="3014133" y="2792053"/>
                  <a:pt x="2980266" y="2780764"/>
                </a:cubicBezTo>
                <a:lnTo>
                  <a:pt x="2929466" y="2763831"/>
                </a:lnTo>
                <a:cubicBezTo>
                  <a:pt x="2889955" y="2769475"/>
                  <a:pt x="2844778" y="2759610"/>
                  <a:pt x="2810933" y="2780764"/>
                </a:cubicBezTo>
                <a:cubicBezTo>
                  <a:pt x="2791198" y="2793099"/>
                  <a:pt x="2803168" y="2827107"/>
                  <a:pt x="2794000" y="2848498"/>
                </a:cubicBezTo>
                <a:cubicBezTo>
                  <a:pt x="2785983" y="2867204"/>
                  <a:pt x="2771422" y="2882365"/>
                  <a:pt x="2760133" y="2899298"/>
                </a:cubicBezTo>
                <a:cubicBezTo>
                  <a:pt x="2719830" y="3020205"/>
                  <a:pt x="2755969" y="2981096"/>
                  <a:pt x="2675466" y="3034764"/>
                </a:cubicBezTo>
                <a:cubicBezTo>
                  <a:pt x="2658533" y="3023475"/>
                  <a:pt x="2643721" y="3008044"/>
                  <a:pt x="2624666" y="3000898"/>
                </a:cubicBezTo>
                <a:cubicBezTo>
                  <a:pt x="2605726" y="2993795"/>
                  <a:pt x="2449820" y="2968934"/>
                  <a:pt x="2438400" y="2967031"/>
                </a:cubicBezTo>
                <a:cubicBezTo>
                  <a:pt x="2272193" y="2982140"/>
                  <a:pt x="2280205" y="2948539"/>
                  <a:pt x="2184400" y="3034764"/>
                </a:cubicBezTo>
                <a:cubicBezTo>
                  <a:pt x="2148800" y="3066804"/>
                  <a:pt x="2082800" y="3136364"/>
                  <a:pt x="2082800" y="3136364"/>
                </a:cubicBezTo>
                <a:cubicBezTo>
                  <a:pt x="2065867" y="3108142"/>
                  <a:pt x="2045367" y="3081774"/>
                  <a:pt x="2032000" y="3051698"/>
                </a:cubicBezTo>
                <a:cubicBezTo>
                  <a:pt x="2012904" y="3008733"/>
                  <a:pt x="2009796" y="2921240"/>
                  <a:pt x="1998133" y="2882364"/>
                </a:cubicBezTo>
                <a:cubicBezTo>
                  <a:pt x="1990880" y="2858186"/>
                  <a:pt x="1974210" y="2837833"/>
                  <a:pt x="1964266" y="2814631"/>
                </a:cubicBezTo>
                <a:cubicBezTo>
                  <a:pt x="1957235" y="2798225"/>
                  <a:pt x="1952977" y="2780764"/>
                  <a:pt x="1947333" y="2763831"/>
                </a:cubicBezTo>
                <a:cubicBezTo>
                  <a:pt x="1924755" y="2769475"/>
                  <a:pt x="1896056" y="2764308"/>
                  <a:pt x="1879600" y="2780764"/>
                </a:cubicBezTo>
                <a:cubicBezTo>
                  <a:pt x="1858106" y="2802258"/>
                  <a:pt x="1860495" y="2838860"/>
                  <a:pt x="1845733" y="2865431"/>
                </a:cubicBezTo>
                <a:cubicBezTo>
                  <a:pt x="1832027" y="2890102"/>
                  <a:pt x="1809891" y="2909232"/>
                  <a:pt x="1794933" y="2933164"/>
                </a:cubicBezTo>
                <a:cubicBezTo>
                  <a:pt x="1781554" y="2954570"/>
                  <a:pt x="1774445" y="2979492"/>
                  <a:pt x="1761066" y="3000898"/>
                </a:cubicBezTo>
                <a:cubicBezTo>
                  <a:pt x="1651160" y="3176748"/>
                  <a:pt x="1762207" y="2964748"/>
                  <a:pt x="1676400" y="3136364"/>
                </a:cubicBezTo>
                <a:cubicBezTo>
                  <a:pt x="1583268" y="3074277"/>
                  <a:pt x="1662288" y="3136363"/>
                  <a:pt x="1591733" y="3051698"/>
                </a:cubicBezTo>
                <a:cubicBezTo>
                  <a:pt x="1550989" y="3002805"/>
                  <a:pt x="1540083" y="3000331"/>
                  <a:pt x="1490133" y="2967031"/>
                </a:cubicBezTo>
                <a:cubicBezTo>
                  <a:pt x="1445447" y="2978202"/>
                  <a:pt x="1404344" y="2980409"/>
                  <a:pt x="1371600" y="3017831"/>
                </a:cubicBezTo>
                <a:cubicBezTo>
                  <a:pt x="1344797" y="3048463"/>
                  <a:pt x="1303866" y="3119431"/>
                  <a:pt x="1303866" y="3119431"/>
                </a:cubicBezTo>
                <a:cubicBezTo>
                  <a:pt x="1292577" y="3102498"/>
                  <a:pt x="1274576" y="3088461"/>
                  <a:pt x="1270000" y="3068631"/>
                </a:cubicBezTo>
                <a:cubicBezTo>
                  <a:pt x="1257245" y="3013358"/>
                  <a:pt x="1260102" y="2955586"/>
                  <a:pt x="1253066" y="2899298"/>
                </a:cubicBezTo>
                <a:cubicBezTo>
                  <a:pt x="1248807" y="2865229"/>
                  <a:pt x="1242275" y="2831478"/>
                  <a:pt x="1236133" y="2797698"/>
                </a:cubicBezTo>
                <a:cubicBezTo>
                  <a:pt x="1230985" y="2769381"/>
                  <a:pt x="1233479" y="2738020"/>
                  <a:pt x="1219200" y="2713031"/>
                </a:cubicBezTo>
                <a:cubicBezTo>
                  <a:pt x="1209103" y="2695361"/>
                  <a:pt x="1185333" y="2690453"/>
                  <a:pt x="1168400" y="2679164"/>
                </a:cubicBezTo>
                <a:cubicBezTo>
                  <a:pt x="1151467" y="2684809"/>
                  <a:pt x="1132452" y="2686197"/>
                  <a:pt x="1117600" y="2696098"/>
                </a:cubicBezTo>
                <a:cubicBezTo>
                  <a:pt x="1034378" y="2751580"/>
                  <a:pt x="1095407" y="2735224"/>
                  <a:pt x="1032933" y="2797698"/>
                </a:cubicBezTo>
                <a:cubicBezTo>
                  <a:pt x="1012977" y="2817654"/>
                  <a:pt x="987778" y="2831565"/>
                  <a:pt x="965200" y="2848498"/>
                </a:cubicBezTo>
                <a:cubicBezTo>
                  <a:pt x="867677" y="2653453"/>
                  <a:pt x="1019027" y="2985193"/>
                  <a:pt x="948266" y="2560631"/>
                </a:cubicBezTo>
                <a:cubicBezTo>
                  <a:pt x="945332" y="2543025"/>
                  <a:pt x="914782" y="2573235"/>
                  <a:pt x="897466" y="2577564"/>
                </a:cubicBezTo>
                <a:cubicBezTo>
                  <a:pt x="850119" y="2589401"/>
                  <a:pt x="756508" y="2603880"/>
                  <a:pt x="711200" y="2611431"/>
                </a:cubicBezTo>
                <a:cubicBezTo>
                  <a:pt x="654755" y="2605787"/>
                  <a:pt x="577303" y="2638794"/>
                  <a:pt x="541866" y="2594498"/>
                </a:cubicBezTo>
                <a:cubicBezTo>
                  <a:pt x="517349" y="2563852"/>
                  <a:pt x="666670" y="2519029"/>
                  <a:pt x="694266" y="2509831"/>
                </a:cubicBezTo>
                <a:cubicBezTo>
                  <a:pt x="620888" y="2504187"/>
                  <a:pt x="547223" y="2501497"/>
                  <a:pt x="474133" y="2492898"/>
                </a:cubicBezTo>
                <a:cubicBezTo>
                  <a:pt x="451020" y="2490179"/>
                  <a:pt x="429439" y="2479255"/>
                  <a:pt x="406400" y="2475964"/>
                </a:cubicBezTo>
                <a:cubicBezTo>
                  <a:pt x="307142" y="2461784"/>
                  <a:pt x="85687" y="2448218"/>
                  <a:pt x="0" y="2442098"/>
                </a:cubicBezTo>
                <a:cubicBezTo>
                  <a:pt x="16933" y="2419520"/>
                  <a:pt x="32433" y="2395792"/>
                  <a:pt x="50800" y="2374364"/>
                </a:cubicBezTo>
                <a:cubicBezTo>
                  <a:pt x="79625" y="2340735"/>
                  <a:pt x="131859" y="2294178"/>
                  <a:pt x="169333" y="2272764"/>
                </a:cubicBezTo>
                <a:cubicBezTo>
                  <a:pt x="184831" y="2263908"/>
                  <a:pt x="203200" y="2261475"/>
                  <a:pt x="220133" y="2255831"/>
                </a:cubicBezTo>
                <a:cubicBezTo>
                  <a:pt x="208844" y="2233253"/>
                  <a:pt x="199253" y="2209743"/>
                  <a:pt x="186266" y="2188098"/>
                </a:cubicBezTo>
                <a:cubicBezTo>
                  <a:pt x="165325" y="2153196"/>
                  <a:pt x="118533" y="2086498"/>
                  <a:pt x="118533" y="2086498"/>
                </a:cubicBezTo>
                <a:cubicBezTo>
                  <a:pt x="112889" y="2069565"/>
                  <a:pt x="92417" y="2051004"/>
                  <a:pt x="101600" y="2035698"/>
                </a:cubicBezTo>
                <a:cubicBezTo>
                  <a:pt x="114587" y="2014053"/>
                  <a:pt x="145896" y="2011206"/>
                  <a:pt x="169333" y="2001831"/>
                </a:cubicBezTo>
                <a:cubicBezTo>
                  <a:pt x="202478" y="1988573"/>
                  <a:pt x="270933" y="1967964"/>
                  <a:pt x="270933" y="1967964"/>
                </a:cubicBezTo>
                <a:cubicBezTo>
                  <a:pt x="259644" y="1939742"/>
                  <a:pt x="247739" y="1911759"/>
                  <a:pt x="237066" y="1883298"/>
                </a:cubicBezTo>
                <a:cubicBezTo>
                  <a:pt x="230799" y="1866585"/>
                  <a:pt x="228989" y="1847996"/>
                  <a:pt x="220133" y="1832498"/>
                </a:cubicBezTo>
                <a:cubicBezTo>
                  <a:pt x="206131" y="1807994"/>
                  <a:pt x="183039" y="1789435"/>
                  <a:pt x="169333" y="1764764"/>
                </a:cubicBezTo>
                <a:cubicBezTo>
                  <a:pt x="31242" y="1516201"/>
                  <a:pt x="217048" y="1802473"/>
                  <a:pt x="101600" y="1629298"/>
                </a:cubicBezTo>
                <a:cubicBezTo>
                  <a:pt x="129822" y="1623653"/>
                  <a:pt x="158592" y="1620271"/>
                  <a:pt x="186266" y="1612364"/>
                </a:cubicBezTo>
                <a:cubicBezTo>
                  <a:pt x="237754" y="1597653"/>
                  <a:pt x="286158" y="1572065"/>
                  <a:pt x="338666" y="1561564"/>
                </a:cubicBezTo>
                <a:lnTo>
                  <a:pt x="423333" y="1544631"/>
                </a:lnTo>
                <a:cubicBezTo>
                  <a:pt x="451555" y="1533342"/>
                  <a:pt x="479539" y="1521437"/>
                  <a:pt x="508000" y="1510764"/>
                </a:cubicBezTo>
                <a:cubicBezTo>
                  <a:pt x="524713" y="1504497"/>
                  <a:pt x="546179" y="1506452"/>
                  <a:pt x="558800" y="1493831"/>
                </a:cubicBezTo>
                <a:cubicBezTo>
                  <a:pt x="571421" y="1481210"/>
                  <a:pt x="570089" y="1459964"/>
                  <a:pt x="575733" y="1443031"/>
                </a:cubicBezTo>
                <a:cubicBezTo>
                  <a:pt x="558800" y="1420453"/>
                  <a:pt x="541337" y="1398263"/>
                  <a:pt x="524933" y="1375298"/>
                </a:cubicBezTo>
                <a:cubicBezTo>
                  <a:pt x="513104" y="1358737"/>
                  <a:pt x="504095" y="1340132"/>
                  <a:pt x="491066" y="1324498"/>
                </a:cubicBezTo>
                <a:cubicBezTo>
                  <a:pt x="475735" y="1306101"/>
                  <a:pt x="457199" y="1290631"/>
                  <a:pt x="440266" y="1273698"/>
                </a:cubicBezTo>
                <a:cubicBezTo>
                  <a:pt x="412661" y="1163273"/>
                  <a:pt x="439111" y="1241138"/>
                  <a:pt x="372533" y="1121298"/>
                </a:cubicBezTo>
                <a:cubicBezTo>
                  <a:pt x="300915" y="992385"/>
                  <a:pt x="375766" y="1109215"/>
                  <a:pt x="304800" y="1002764"/>
                </a:cubicBezTo>
                <a:cubicBezTo>
                  <a:pt x="327378" y="997120"/>
                  <a:pt x="349260" y="985831"/>
                  <a:pt x="372533" y="985831"/>
                </a:cubicBezTo>
                <a:cubicBezTo>
                  <a:pt x="523466" y="985831"/>
                  <a:pt x="535632" y="992738"/>
                  <a:pt x="643466" y="1019698"/>
                </a:cubicBezTo>
                <a:cubicBezTo>
                  <a:pt x="739468" y="987696"/>
                  <a:pt x="695867" y="1020990"/>
                  <a:pt x="660400" y="867298"/>
                </a:cubicBezTo>
                <a:cubicBezTo>
                  <a:pt x="653928" y="839254"/>
                  <a:pt x="651039" y="810398"/>
                  <a:pt x="643466" y="782631"/>
                </a:cubicBezTo>
                <a:cubicBezTo>
                  <a:pt x="634073" y="748190"/>
                  <a:pt x="617344" y="715879"/>
                  <a:pt x="609600" y="681031"/>
                </a:cubicBezTo>
                <a:cubicBezTo>
                  <a:pt x="530132" y="323422"/>
                  <a:pt x="618104" y="604942"/>
                  <a:pt x="541866" y="376231"/>
                </a:cubicBezTo>
                <a:cubicBezTo>
                  <a:pt x="536222" y="336720"/>
                  <a:pt x="510110" y="294755"/>
                  <a:pt x="524933" y="257698"/>
                </a:cubicBezTo>
                <a:cubicBezTo>
                  <a:pt x="532491" y="238802"/>
                  <a:pt x="561343" y="277174"/>
                  <a:pt x="575733" y="291564"/>
                </a:cubicBezTo>
                <a:cubicBezTo>
                  <a:pt x="595689" y="311520"/>
                  <a:pt x="606577" y="339342"/>
                  <a:pt x="626533" y="359298"/>
                </a:cubicBezTo>
                <a:cubicBezTo>
                  <a:pt x="640923" y="373688"/>
                  <a:pt x="660773" y="381335"/>
                  <a:pt x="677333" y="393164"/>
                </a:cubicBezTo>
                <a:cubicBezTo>
                  <a:pt x="700298" y="409568"/>
                  <a:pt x="720562" y="429962"/>
                  <a:pt x="745066" y="443964"/>
                </a:cubicBezTo>
                <a:cubicBezTo>
                  <a:pt x="760564" y="452820"/>
                  <a:pt x="779901" y="452916"/>
                  <a:pt x="795866" y="460898"/>
                </a:cubicBezTo>
                <a:cubicBezTo>
                  <a:pt x="814069" y="469999"/>
                  <a:pt x="829733" y="483475"/>
                  <a:pt x="846666" y="494764"/>
                </a:cubicBezTo>
                <a:cubicBezTo>
                  <a:pt x="852311" y="331075"/>
                  <a:pt x="851038" y="167002"/>
                  <a:pt x="863600" y="3698"/>
                </a:cubicBezTo>
                <a:cubicBezTo>
                  <a:pt x="864969" y="-14099"/>
                  <a:pt x="876204" y="37182"/>
                  <a:pt x="880533" y="54498"/>
                </a:cubicBezTo>
                <a:cubicBezTo>
                  <a:pt x="904707" y="151196"/>
                  <a:pt x="888321" y="119967"/>
                  <a:pt x="914400" y="206898"/>
                </a:cubicBezTo>
                <a:cubicBezTo>
                  <a:pt x="981794" y="431545"/>
                  <a:pt x="914237" y="206494"/>
                  <a:pt x="982133" y="376231"/>
                </a:cubicBezTo>
                <a:cubicBezTo>
                  <a:pt x="995391" y="409376"/>
                  <a:pt x="1004711" y="443964"/>
                  <a:pt x="1016000" y="477831"/>
                </a:cubicBezTo>
                <a:lnTo>
                  <a:pt x="1049866" y="579431"/>
                </a:lnTo>
                <a:cubicBezTo>
                  <a:pt x="1055511" y="596364"/>
                  <a:pt x="1062471" y="612915"/>
                  <a:pt x="1066800" y="630231"/>
                </a:cubicBezTo>
                <a:cubicBezTo>
                  <a:pt x="1072444" y="652809"/>
                  <a:pt x="1069195" y="679791"/>
                  <a:pt x="1083733" y="697964"/>
                </a:cubicBezTo>
                <a:cubicBezTo>
                  <a:pt x="1094883" y="711902"/>
                  <a:pt x="1126066" y="712076"/>
                  <a:pt x="1134533" y="714898"/>
                </a:cubicBezTo>
                <a:close/>
              </a:path>
            </a:pathLst>
          </a:custGeom>
          <a:solidFill>
            <a:srgbClr val="C9C9C9"/>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2" name="Google Shape;532;p55"/>
          <p:cNvSpPr txBox="1">
            <a:spLocks noGrp="1"/>
          </p:cNvSpPr>
          <p:nvPr>
            <p:ph type="title"/>
          </p:nvPr>
        </p:nvSpPr>
        <p:spPr>
          <a:xfrm>
            <a:off x="2132830" y="373283"/>
            <a:ext cx="8614338" cy="5031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3"/>
              </a:buClr>
              <a:buSzPts val="1400"/>
              <a:buFont typeface="Corbel"/>
              <a:buNone/>
            </a:pPr>
            <a:r>
              <a:rPr lang="en-US">
                <a:solidFill>
                  <a:schemeClr val="accent3"/>
                </a:solidFill>
              </a:rPr>
              <a:t>Working memory, long term memory and learning</a:t>
            </a:r>
            <a:endParaRPr>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a:solidFill>
                <a:schemeClr val="accent3"/>
              </a:solidFill>
            </a:endParaRPr>
          </a:p>
        </p:txBody>
      </p:sp>
      <p:cxnSp>
        <p:nvCxnSpPr>
          <p:cNvPr id="533" name="Google Shape;533;p55"/>
          <p:cNvCxnSpPr/>
          <p:nvPr/>
        </p:nvCxnSpPr>
        <p:spPr>
          <a:xfrm>
            <a:off x="5283200" y="4893733"/>
            <a:ext cx="1557867" cy="169334"/>
          </a:xfrm>
          <a:prstGeom prst="straightConnector1">
            <a:avLst/>
          </a:prstGeom>
          <a:noFill/>
          <a:ln w="53975" cap="flat" cmpd="sng">
            <a:solidFill>
              <a:srgbClr val="7B7B7B"/>
            </a:solidFill>
            <a:prstDash val="solid"/>
            <a:miter lim="800000"/>
            <a:headEnd type="none" w="sm" len="sm"/>
            <a:tailEnd type="triangle" w="med" len="med"/>
          </a:ln>
        </p:spPr>
      </p:cxnSp>
      <p:sp>
        <p:nvSpPr>
          <p:cNvPr id="534" name="Google Shape;534;p55"/>
          <p:cNvSpPr/>
          <p:nvPr/>
        </p:nvSpPr>
        <p:spPr>
          <a:xfrm>
            <a:off x="1341839" y="4155126"/>
            <a:ext cx="3331761" cy="181588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rgbClr val="525252"/>
                </a:solidFill>
                <a:latin typeface="Corbel"/>
                <a:ea typeface="Corbel"/>
                <a:cs typeface="Corbel"/>
                <a:sym typeface="Corbel"/>
              </a:rPr>
              <a:t>Long-term memory</a:t>
            </a:r>
            <a:r>
              <a:rPr lang="en-US" sz="2800">
                <a:solidFill>
                  <a:srgbClr val="525252"/>
                </a:solidFill>
                <a:latin typeface="Corbel"/>
                <a:ea typeface="Corbel"/>
                <a:cs typeface="Corbel"/>
                <a:sym typeface="Corbel"/>
              </a:rPr>
              <a:t> is </a:t>
            </a:r>
            <a:r>
              <a:rPr lang="en-US" sz="2800" b="1">
                <a:solidFill>
                  <a:srgbClr val="525252"/>
                </a:solidFill>
                <a:latin typeface="Corbel"/>
                <a:ea typeface="Corbel"/>
                <a:cs typeface="Corbel"/>
                <a:sym typeface="Corbel"/>
              </a:rPr>
              <a:t>slow</a:t>
            </a:r>
            <a:r>
              <a:rPr lang="en-US" sz="2800">
                <a:solidFill>
                  <a:srgbClr val="525252"/>
                </a:solidFill>
                <a:latin typeface="Corbel"/>
                <a:ea typeface="Corbel"/>
                <a:cs typeface="Corbel"/>
                <a:sym typeface="Corbel"/>
              </a:rPr>
              <a:t> to access but it is essentially </a:t>
            </a:r>
            <a:r>
              <a:rPr lang="en-US" sz="2800" b="1">
                <a:solidFill>
                  <a:srgbClr val="525252"/>
                </a:solidFill>
                <a:latin typeface="Corbel"/>
                <a:ea typeface="Corbel"/>
                <a:cs typeface="Corbel"/>
                <a:sym typeface="Corbel"/>
              </a:rPr>
              <a:t>unbounded</a:t>
            </a:r>
            <a:endParaRPr sz="2800">
              <a:solidFill>
                <a:srgbClr val="525252"/>
              </a:solidFill>
              <a:latin typeface="Corbel"/>
              <a:ea typeface="Corbel"/>
              <a:cs typeface="Corbel"/>
              <a:sym typeface="Corbe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545"/>
        <p:cNvGrpSpPr/>
        <p:nvPr/>
      </p:nvGrpSpPr>
      <p:grpSpPr>
        <a:xfrm>
          <a:off x="0" y="0"/>
          <a:ext cx="0" cy="0"/>
          <a:chOff x="0" y="0"/>
          <a:chExt cx="0" cy="0"/>
        </a:xfrm>
      </p:grpSpPr>
      <p:sp>
        <p:nvSpPr>
          <p:cNvPr id="546" name="Google Shape;546;p57"/>
          <p:cNvSpPr txBox="1">
            <a:spLocks noGrp="1"/>
          </p:cNvSpPr>
          <p:nvPr>
            <p:ph type="title"/>
          </p:nvPr>
        </p:nvSpPr>
        <p:spPr>
          <a:xfrm>
            <a:off x="711200" y="587375"/>
            <a:ext cx="10871100" cy="5031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3"/>
              </a:buClr>
              <a:buSzPts val="1400"/>
              <a:buFont typeface="Corbel"/>
              <a:buNone/>
            </a:pPr>
            <a:r>
              <a:rPr lang="en-US">
                <a:solidFill>
                  <a:schemeClr val="accent3"/>
                </a:solidFill>
              </a:rPr>
              <a:t>Challenge: short term memory</a:t>
            </a:r>
            <a:endParaRPr>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a:solidFill>
                <a:schemeClr val="accent3"/>
              </a:solidFill>
            </a:endParaRPr>
          </a:p>
          <a:p>
            <a:pPr marL="0" lvl="0" indent="0" algn="l" rtl="0">
              <a:lnSpc>
                <a:spcPct val="90000"/>
              </a:lnSpc>
              <a:spcBef>
                <a:spcPts val="0"/>
              </a:spcBef>
              <a:spcAft>
                <a:spcPts val="0"/>
              </a:spcAft>
              <a:buClr>
                <a:schemeClr val="dk1"/>
              </a:buClr>
              <a:buSzPts val="1400"/>
              <a:buFont typeface="Corbel"/>
              <a:buNone/>
            </a:pPr>
            <a:r>
              <a:rPr lang="en-US">
                <a:solidFill>
                  <a:schemeClr val="dk1"/>
                </a:solidFill>
              </a:rPr>
              <a:t>How many words do you remember?</a:t>
            </a:r>
            <a:endParaRPr>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551"/>
        <p:cNvGrpSpPr/>
        <p:nvPr/>
      </p:nvGrpSpPr>
      <p:grpSpPr>
        <a:xfrm>
          <a:off x="0" y="0"/>
          <a:ext cx="0" cy="0"/>
          <a:chOff x="0" y="0"/>
          <a:chExt cx="0" cy="0"/>
        </a:xfrm>
      </p:grpSpPr>
      <p:sp>
        <p:nvSpPr>
          <p:cNvPr id="552" name="Google Shape;552;p58"/>
          <p:cNvSpPr txBox="1">
            <a:spLocks noGrp="1"/>
          </p:cNvSpPr>
          <p:nvPr>
            <p:ph type="title"/>
          </p:nvPr>
        </p:nvSpPr>
        <p:spPr>
          <a:xfrm>
            <a:off x="719667" y="333375"/>
            <a:ext cx="10871100" cy="5031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3"/>
              </a:buClr>
              <a:buSzPts val="1400"/>
              <a:buFont typeface="Corbel"/>
              <a:buNone/>
            </a:pPr>
            <a:r>
              <a:rPr lang="en-US">
                <a:solidFill>
                  <a:schemeClr val="accent3"/>
                </a:solidFill>
              </a:rPr>
              <a:t>Challenge: (Willingham, 2009):</a:t>
            </a:r>
            <a:endParaRPr>
              <a:solidFill>
                <a:schemeClr val="accent3"/>
              </a:solidFill>
            </a:endParaRPr>
          </a:p>
          <a:p>
            <a:pPr marL="0" lvl="0" indent="0" algn="l" rtl="0">
              <a:lnSpc>
                <a:spcPct val="90000"/>
              </a:lnSpc>
              <a:spcBef>
                <a:spcPts val="0"/>
              </a:spcBef>
              <a:spcAft>
                <a:spcPts val="0"/>
              </a:spcAft>
              <a:buClr>
                <a:schemeClr val="accent3"/>
              </a:buClr>
              <a:buSzPts val="1400"/>
              <a:buFont typeface="Corbel"/>
              <a:buNone/>
            </a:pPr>
            <a:r>
              <a:rPr lang="en-US">
                <a:solidFill>
                  <a:schemeClr val="accent3"/>
                </a:solidFill>
              </a:rPr>
              <a:t>How many consecutive letters can you remember?  </a:t>
            </a:r>
            <a:endParaRPr>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a:solidFill>
                <a:schemeClr val="accent3"/>
              </a:solidFill>
            </a:endParaRPr>
          </a:p>
        </p:txBody>
      </p:sp>
      <p:sp>
        <p:nvSpPr>
          <p:cNvPr id="553" name="Google Shape;553;p58"/>
          <p:cNvSpPr txBox="1">
            <a:spLocks noGrp="1"/>
          </p:cNvSpPr>
          <p:nvPr>
            <p:ph type="body" idx="1"/>
          </p:nvPr>
        </p:nvSpPr>
        <p:spPr>
          <a:xfrm>
            <a:off x="711200" y="1525600"/>
            <a:ext cx="10871100" cy="40335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480"/>
              </a:spcBef>
              <a:spcAft>
                <a:spcPts val="0"/>
              </a:spcAft>
              <a:buSzPts val="2400"/>
              <a:buNone/>
            </a:pPr>
            <a:r>
              <a:rPr lang="en-US" sz="3000"/>
              <a:t>X C N </a:t>
            </a:r>
            <a:endParaRPr sz="3000"/>
          </a:p>
          <a:p>
            <a:pPr marL="0" lvl="0" indent="0" algn="l" rtl="0">
              <a:lnSpc>
                <a:spcPct val="90000"/>
              </a:lnSpc>
              <a:spcBef>
                <a:spcPts val="600"/>
              </a:spcBef>
              <a:spcAft>
                <a:spcPts val="0"/>
              </a:spcAft>
              <a:buSzPts val="2400"/>
              <a:buNone/>
            </a:pPr>
            <a:r>
              <a:rPr lang="en-US" sz="3000"/>
              <a:t>N P H </a:t>
            </a:r>
            <a:endParaRPr sz="3000"/>
          </a:p>
          <a:p>
            <a:pPr marL="0" lvl="0" indent="0" algn="l" rtl="0">
              <a:lnSpc>
                <a:spcPct val="90000"/>
              </a:lnSpc>
              <a:spcBef>
                <a:spcPts val="600"/>
              </a:spcBef>
              <a:spcAft>
                <a:spcPts val="0"/>
              </a:spcAft>
              <a:buSzPts val="2400"/>
              <a:buNone/>
            </a:pPr>
            <a:r>
              <a:rPr lang="en-US" sz="3000"/>
              <a:t>D F B </a:t>
            </a:r>
            <a:endParaRPr sz="3000"/>
          </a:p>
          <a:p>
            <a:pPr marL="0" lvl="0" indent="0" algn="l" rtl="0">
              <a:lnSpc>
                <a:spcPct val="90000"/>
              </a:lnSpc>
              <a:spcBef>
                <a:spcPts val="600"/>
              </a:spcBef>
              <a:spcAft>
                <a:spcPts val="0"/>
              </a:spcAft>
              <a:buSzPts val="2400"/>
              <a:buNone/>
            </a:pPr>
            <a:r>
              <a:rPr lang="en-US" sz="3000"/>
              <a:t>I C I </a:t>
            </a:r>
            <a:endParaRPr sz="3000"/>
          </a:p>
          <a:p>
            <a:pPr marL="0" lvl="0" indent="0" algn="l" rtl="0">
              <a:lnSpc>
                <a:spcPct val="90000"/>
              </a:lnSpc>
              <a:spcBef>
                <a:spcPts val="600"/>
              </a:spcBef>
              <a:spcAft>
                <a:spcPts val="0"/>
              </a:spcAft>
              <a:buSzPts val="2400"/>
              <a:buNone/>
            </a:pPr>
            <a:r>
              <a:rPr lang="en-US" sz="3000"/>
              <a:t>A N C </a:t>
            </a:r>
            <a:endParaRPr sz="3000"/>
          </a:p>
          <a:p>
            <a:pPr marL="0" lvl="0" indent="0" algn="l" rtl="0">
              <a:lnSpc>
                <a:spcPct val="90000"/>
              </a:lnSpc>
              <a:spcBef>
                <a:spcPts val="600"/>
              </a:spcBef>
              <a:spcAft>
                <a:spcPts val="0"/>
              </a:spcAft>
              <a:buSzPts val="2400"/>
              <a:buNone/>
            </a:pPr>
            <a:r>
              <a:rPr lang="en-US" sz="3000"/>
              <a:t>A A X </a:t>
            </a:r>
            <a:endParaRPr sz="3000"/>
          </a:p>
          <a:p>
            <a:pPr marL="0" lvl="0" indent="0" algn="l" rtl="0">
              <a:lnSpc>
                <a:spcPct val="90000"/>
              </a:lnSpc>
              <a:spcBef>
                <a:spcPts val="600"/>
              </a:spcBef>
              <a:spcAft>
                <a:spcPts val="600"/>
              </a:spcAft>
              <a:buSzPts val="2400"/>
              <a:buNone/>
            </a:pPr>
            <a:endParaRPr sz="30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558"/>
        <p:cNvGrpSpPr/>
        <p:nvPr/>
      </p:nvGrpSpPr>
      <p:grpSpPr>
        <a:xfrm>
          <a:off x="0" y="0"/>
          <a:ext cx="0" cy="0"/>
          <a:chOff x="0" y="0"/>
          <a:chExt cx="0" cy="0"/>
        </a:xfrm>
      </p:grpSpPr>
      <p:sp>
        <p:nvSpPr>
          <p:cNvPr id="559" name="Google Shape;559;p59"/>
          <p:cNvSpPr txBox="1">
            <a:spLocks noGrp="1"/>
          </p:cNvSpPr>
          <p:nvPr>
            <p:ph type="title"/>
          </p:nvPr>
        </p:nvSpPr>
        <p:spPr>
          <a:xfrm>
            <a:off x="719667" y="333375"/>
            <a:ext cx="10871100" cy="5031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3"/>
              </a:buClr>
              <a:buSzPts val="1400"/>
              <a:buFont typeface="Corbel"/>
              <a:buNone/>
            </a:pPr>
            <a:r>
              <a:rPr lang="en-US">
                <a:solidFill>
                  <a:schemeClr val="accent3"/>
                </a:solidFill>
              </a:rPr>
              <a:t>Challenge: (Willingham, 2009):</a:t>
            </a:r>
            <a:endParaRPr>
              <a:solidFill>
                <a:schemeClr val="accent3"/>
              </a:solidFill>
            </a:endParaRPr>
          </a:p>
          <a:p>
            <a:pPr marL="0" lvl="0" indent="0" algn="l" rtl="0">
              <a:lnSpc>
                <a:spcPct val="90000"/>
              </a:lnSpc>
              <a:spcBef>
                <a:spcPts val="0"/>
              </a:spcBef>
              <a:spcAft>
                <a:spcPts val="0"/>
              </a:spcAft>
              <a:buClr>
                <a:schemeClr val="accent3"/>
              </a:buClr>
              <a:buSzPts val="1400"/>
              <a:buFont typeface="Corbel"/>
              <a:buNone/>
            </a:pPr>
            <a:r>
              <a:rPr lang="en-US">
                <a:solidFill>
                  <a:schemeClr val="accent3"/>
                </a:solidFill>
              </a:rPr>
              <a:t>How many consecutive letters can you remember?  </a:t>
            </a:r>
            <a:endParaRPr>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a:solidFill>
                <a:schemeClr val="accent3"/>
              </a:solidFill>
            </a:endParaRPr>
          </a:p>
        </p:txBody>
      </p:sp>
      <p:sp>
        <p:nvSpPr>
          <p:cNvPr id="560" name="Google Shape;560;p59"/>
          <p:cNvSpPr txBox="1">
            <a:spLocks noGrp="1"/>
          </p:cNvSpPr>
          <p:nvPr>
            <p:ph type="body" idx="1"/>
          </p:nvPr>
        </p:nvSpPr>
        <p:spPr>
          <a:xfrm>
            <a:off x="711200" y="1525600"/>
            <a:ext cx="10871100" cy="40335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480"/>
              </a:spcBef>
              <a:spcAft>
                <a:spcPts val="0"/>
              </a:spcAft>
              <a:buSzPts val="2400"/>
              <a:buNone/>
            </a:pPr>
            <a:r>
              <a:rPr lang="en-US" sz="3000"/>
              <a:t>write them down </a:t>
            </a:r>
            <a:endParaRPr sz="3000"/>
          </a:p>
          <a:p>
            <a:pPr marL="0" lvl="0" indent="0" algn="l" rtl="0">
              <a:lnSpc>
                <a:spcPct val="90000"/>
              </a:lnSpc>
              <a:spcBef>
                <a:spcPts val="600"/>
              </a:spcBef>
              <a:spcAft>
                <a:spcPts val="600"/>
              </a:spcAft>
              <a:buSzPts val="2400"/>
              <a:buNone/>
            </a:pPr>
            <a:endParaRPr sz="30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565"/>
        <p:cNvGrpSpPr/>
        <p:nvPr/>
      </p:nvGrpSpPr>
      <p:grpSpPr>
        <a:xfrm>
          <a:off x="0" y="0"/>
          <a:ext cx="0" cy="0"/>
          <a:chOff x="0" y="0"/>
          <a:chExt cx="0" cy="0"/>
        </a:xfrm>
      </p:grpSpPr>
      <p:sp>
        <p:nvSpPr>
          <p:cNvPr id="566" name="Google Shape;566;p60"/>
          <p:cNvSpPr txBox="1">
            <a:spLocks noGrp="1"/>
          </p:cNvSpPr>
          <p:nvPr>
            <p:ph type="title"/>
          </p:nvPr>
        </p:nvSpPr>
        <p:spPr>
          <a:xfrm>
            <a:off x="719675" y="333375"/>
            <a:ext cx="10871100" cy="12588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3"/>
              </a:buClr>
              <a:buSzPts val="1400"/>
              <a:buFont typeface="Corbel"/>
              <a:buNone/>
            </a:pPr>
            <a:r>
              <a:rPr lang="en-US">
                <a:solidFill>
                  <a:schemeClr val="accent3"/>
                </a:solidFill>
              </a:rPr>
              <a:t>Challenge: (Willingham, 2009):</a:t>
            </a:r>
            <a:endParaRPr>
              <a:solidFill>
                <a:schemeClr val="accent3"/>
              </a:solidFill>
            </a:endParaRPr>
          </a:p>
          <a:p>
            <a:pPr marL="0" lvl="0" indent="0" algn="l" rtl="0">
              <a:lnSpc>
                <a:spcPct val="90000"/>
              </a:lnSpc>
              <a:spcBef>
                <a:spcPts val="0"/>
              </a:spcBef>
              <a:spcAft>
                <a:spcPts val="0"/>
              </a:spcAft>
              <a:buClr>
                <a:schemeClr val="accent3"/>
              </a:buClr>
              <a:buSzPts val="1400"/>
              <a:buFont typeface="Corbel"/>
              <a:buNone/>
            </a:pPr>
            <a:r>
              <a:rPr lang="en-US">
                <a:solidFill>
                  <a:schemeClr val="accent3"/>
                </a:solidFill>
              </a:rPr>
              <a:t>What about now?</a:t>
            </a:r>
            <a:endParaRPr>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a:solidFill>
                <a:schemeClr val="accent3"/>
              </a:solidFill>
            </a:endParaRPr>
          </a:p>
        </p:txBody>
      </p:sp>
      <p:sp>
        <p:nvSpPr>
          <p:cNvPr id="567" name="Google Shape;567;p60"/>
          <p:cNvSpPr txBox="1">
            <a:spLocks noGrp="1"/>
          </p:cNvSpPr>
          <p:nvPr>
            <p:ph type="body" idx="1"/>
          </p:nvPr>
        </p:nvSpPr>
        <p:spPr>
          <a:xfrm>
            <a:off x="711200" y="1885600"/>
            <a:ext cx="10871100" cy="40227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480"/>
              </a:spcBef>
              <a:spcAft>
                <a:spcPts val="0"/>
              </a:spcAft>
              <a:buSzPts val="2400"/>
              <a:buNone/>
            </a:pPr>
            <a:r>
              <a:rPr lang="en-US" sz="3000"/>
              <a:t>X </a:t>
            </a:r>
            <a:endParaRPr sz="3000"/>
          </a:p>
          <a:p>
            <a:pPr marL="0" lvl="0" indent="0" algn="l" rtl="0">
              <a:lnSpc>
                <a:spcPct val="90000"/>
              </a:lnSpc>
              <a:spcBef>
                <a:spcPts val="600"/>
              </a:spcBef>
              <a:spcAft>
                <a:spcPts val="0"/>
              </a:spcAft>
              <a:buSzPts val="2400"/>
              <a:buNone/>
            </a:pPr>
            <a:r>
              <a:rPr lang="en-US" sz="3000"/>
              <a:t>C N N </a:t>
            </a:r>
            <a:endParaRPr sz="3000"/>
          </a:p>
          <a:p>
            <a:pPr marL="0" lvl="0" indent="0" algn="l" rtl="0">
              <a:lnSpc>
                <a:spcPct val="90000"/>
              </a:lnSpc>
              <a:spcBef>
                <a:spcPts val="600"/>
              </a:spcBef>
              <a:spcAft>
                <a:spcPts val="0"/>
              </a:spcAft>
              <a:buSzPts val="2400"/>
              <a:buNone/>
            </a:pPr>
            <a:r>
              <a:rPr lang="en-US" sz="3000"/>
              <a:t>P H D </a:t>
            </a:r>
            <a:endParaRPr sz="3000"/>
          </a:p>
          <a:p>
            <a:pPr marL="0" lvl="0" indent="0" algn="l" rtl="0">
              <a:lnSpc>
                <a:spcPct val="90000"/>
              </a:lnSpc>
              <a:spcBef>
                <a:spcPts val="600"/>
              </a:spcBef>
              <a:spcAft>
                <a:spcPts val="0"/>
              </a:spcAft>
              <a:buSzPts val="2400"/>
              <a:buNone/>
            </a:pPr>
            <a:r>
              <a:rPr lang="en-US" sz="3000"/>
              <a:t>F B I </a:t>
            </a:r>
            <a:endParaRPr sz="3000"/>
          </a:p>
          <a:p>
            <a:pPr marL="0" lvl="0" indent="0" algn="l" rtl="0">
              <a:lnSpc>
                <a:spcPct val="90000"/>
              </a:lnSpc>
              <a:spcBef>
                <a:spcPts val="600"/>
              </a:spcBef>
              <a:spcAft>
                <a:spcPts val="0"/>
              </a:spcAft>
              <a:buSzPts val="2400"/>
              <a:buNone/>
            </a:pPr>
            <a:r>
              <a:rPr lang="en-US" sz="3000"/>
              <a:t>C I A </a:t>
            </a:r>
            <a:endParaRPr sz="3000"/>
          </a:p>
          <a:p>
            <a:pPr marL="0" lvl="0" indent="0" algn="l" rtl="0">
              <a:lnSpc>
                <a:spcPct val="90000"/>
              </a:lnSpc>
              <a:spcBef>
                <a:spcPts val="600"/>
              </a:spcBef>
              <a:spcAft>
                <a:spcPts val="0"/>
              </a:spcAft>
              <a:buSzPts val="2400"/>
              <a:buNone/>
            </a:pPr>
            <a:r>
              <a:rPr lang="en-US" sz="3000"/>
              <a:t>N C A A </a:t>
            </a:r>
            <a:endParaRPr sz="3000"/>
          </a:p>
          <a:p>
            <a:pPr marL="0" lvl="0" indent="0" algn="l" rtl="0">
              <a:lnSpc>
                <a:spcPct val="90000"/>
              </a:lnSpc>
              <a:spcBef>
                <a:spcPts val="600"/>
              </a:spcBef>
              <a:spcAft>
                <a:spcPts val="0"/>
              </a:spcAft>
              <a:buSzPts val="2400"/>
              <a:buNone/>
            </a:pPr>
            <a:r>
              <a:rPr lang="en-US" sz="3000"/>
              <a:t>X </a:t>
            </a:r>
            <a:endParaRPr sz="3000"/>
          </a:p>
          <a:p>
            <a:pPr marL="0" lvl="0" indent="0" algn="l" rtl="0">
              <a:lnSpc>
                <a:spcPct val="90000"/>
              </a:lnSpc>
              <a:spcBef>
                <a:spcPts val="600"/>
              </a:spcBef>
              <a:spcAft>
                <a:spcPts val="600"/>
              </a:spcAft>
              <a:buSzPts val="2400"/>
              <a:buNone/>
            </a:pPr>
            <a:endParaRPr sz="3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29"/>
        <p:cNvGrpSpPr/>
        <p:nvPr/>
      </p:nvGrpSpPr>
      <p:grpSpPr>
        <a:xfrm>
          <a:off x="0" y="0"/>
          <a:ext cx="0" cy="0"/>
          <a:chOff x="0" y="0"/>
          <a:chExt cx="0" cy="0"/>
        </a:xfrm>
      </p:grpSpPr>
      <p:sp>
        <p:nvSpPr>
          <p:cNvPr id="130" name="Google Shape;130;p4"/>
          <p:cNvSpPr txBox="1">
            <a:spLocks noGrp="1"/>
          </p:cNvSpPr>
          <p:nvPr>
            <p:ph type="title"/>
          </p:nvPr>
        </p:nvSpPr>
        <p:spPr>
          <a:xfrm>
            <a:off x="711200" y="706354"/>
            <a:ext cx="10871200" cy="503238"/>
          </a:xfrm>
          <a:prstGeom prst="rect">
            <a:avLst/>
          </a:prstGeom>
          <a:noFill/>
          <a:ln>
            <a:noFill/>
          </a:ln>
        </p:spPr>
        <p:txBody>
          <a:bodyPr spcFirstLastPara="1" wrap="square" lIns="0" tIns="0" rIns="0" bIns="0" anchor="t" anchorCtr="0">
            <a:normAutofit/>
          </a:bodyPr>
          <a:lstStyle/>
          <a:p>
            <a:pPr marL="0" marR="0" lvl="0" indent="0" algn="l" rtl="0">
              <a:lnSpc>
                <a:spcPct val="90000"/>
              </a:lnSpc>
              <a:spcBef>
                <a:spcPts val="0"/>
              </a:spcBef>
              <a:spcAft>
                <a:spcPts val="0"/>
              </a:spcAft>
              <a:buClr>
                <a:schemeClr val="accent1"/>
              </a:buClr>
              <a:buSzPts val="1400"/>
              <a:buFont typeface="Corbel"/>
              <a:buNone/>
            </a:pPr>
            <a:r>
              <a:rPr lang="en-US"/>
              <a:t>Challenge: your intro (3 min + 1 min for each of you)</a:t>
            </a:r>
            <a:endParaRPr/>
          </a:p>
        </p:txBody>
      </p:sp>
      <p:sp>
        <p:nvSpPr>
          <p:cNvPr id="131" name="Google Shape;131;p4"/>
          <p:cNvSpPr txBox="1">
            <a:spLocks noGrp="1"/>
          </p:cNvSpPr>
          <p:nvPr>
            <p:ph type="body" idx="1"/>
          </p:nvPr>
        </p:nvSpPr>
        <p:spPr>
          <a:xfrm>
            <a:off x="711200" y="1525589"/>
            <a:ext cx="10871200" cy="4351337"/>
          </a:xfrm>
          <a:prstGeom prst="rect">
            <a:avLst/>
          </a:prstGeom>
          <a:noFill/>
          <a:ln>
            <a:noFill/>
          </a:ln>
        </p:spPr>
        <p:txBody>
          <a:bodyPr spcFirstLastPara="1" wrap="square" lIns="0" tIns="0" rIns="0" bIns="0" anchor="t" anchorCtr="0">
            <a:normAutofit/>
          </a:bodyPr>
          <a:lstStyle/>
          <a:p>
            <a:pPr marL="457200" marR="0" lvl="0" indent="-381000" algn="l" rtl="0">
              <a:lnSpc>
                <a:spcPct val="90000"/>
              </a:lnSpc>
              <a:spcBef>
                <a:spcPts val="480"/>
              </a:spcBef>
              <a:spcAft>
                <a:spcPts val="0"/>
              </a:spcAft>
              <a:buClr>
                <a:schemeClr val="accent1"/>
              </a:buClr>
              <a:buSzPts val="2400"/>
              <a:buFont typeface="Corbel"/>
              <a:buChar char="•"/>
            </a:pPr>
            <a:r>
              <a:rPr lang="en-US"/>
              <a:t>Take 1 min to think about 3 keywords that represent you (could be adjectives, interests, research topics, personal characteristics, etc)</a:t>
            </a:r>
            <a:endParaRPr/>
          </a:p>
          <a:p>
            <a:pPr marL="457200" marR="0" lvl="0" indent="-381000" algn="l" rtl="0">
              <a:lnSpc>
                <a:spcPct val="90000"/>
              </a:lnSpc>
              <a:spcBef>
                <a:spcPts val="480"/>
              </a:spcBef>
              <a:spcAft>
                <a:spcPts val="0"/>
              </a:spcAft>
              <a:buClr>
                <a:schemeClr val="accent1"/>
              </a:buClr>
              <a:buSzPts val="2400"/>
              <a:buFont typeface="Corbel"/>
              <a:buChar char="•"/>
            </a:pPr>
            <a:r>
              <a:rPr lang="en-US"/>
              <a:t>Introduce yourself telling us: </a:t>
            </a:r>
            <a:endParaRPr/>
          </a:p>
          <a:p>
            <a:pPr marL="914400" lvl="1" indent="-355600" algn="l" rtl="0">
              <a:lnSpc>
                <a:spcPct val="90000"/>
              </a:lnSpc>
              <a:spcBef>
                <a:spcPts val="600"/>
              </a:spcBef>
              <a:spcAft>
                <a:spcPts val="0"/>
              </a:spcAft>
              <a:buSzPts val="2000"/>
              <a:buChar char="•"/>
            </a:pPr>
            <a:r>
              <a:rPr lang="en-US"/>
              <a:t>your name</a:t>
            </a:r>
            <a:endParaRPr/>
          </a:p>
          <a:p>
            <a:pPr marL="914400" lvl="1" indent="-355600" algn="l" rtl="0">
              <a:lnSpc>
                <a:spcPct val="90000"/>
              </a:lnSpc>
              <a:spcBef>
                <a:spcPts val="600"/>
              </a:spcBef>
              <a:spcAft>
                <a:spcPts val="0"/>
              </a:spcAft>
              <a:buSzPts val="2000"/>
              <a:buChar char="•"/>
            </a:pPr>
            <a:r>
              <a:rPr lang="en-US"/>
              <a:t>your affiliation / country</a:t>
            </a:r>
            <a:endParaRPr/>
          </a:p>
          <a:p>
            <a:pPr marL="914400" lvl="1" indent="-355600" algn="l" rtl="0">
              <a:lnSpc>
                <a:spcPct val="90000"/>
              </a:lnSpc>
              <a:spcBef>
                <a:spcPts val="600"/>
              </a:spcBef>
              <a:spcAft>
                <a:spcPts val="0"/>
              </a:spcAft>
              <a:buSzPts val="2000"/>
              <a:buChar char="•"/>
            </a:pPr>
            <a:r>
              <a:rPr lang="en-US"/>
              <a:t>The 3 keywords representing you</a:t>
            </a:r>
            <a:endParaRPr/>
          </a:p>
          <a:p>
            <a:pPr marL="914400" lvl="1" indent="-355600" algn="l" rtl="0">
              <a:lnSpc>
                <a:spcPct val="90000"/>
              </a:lnSpc>
              <a:spcBef>
                <a:spcPts val="600"/>
              </a:spcBef>
              <a:spcAft>
                <a:spcPts val="0"/>
              </a:spcAft>
              <a:buSzPts val="2000"/>
              <a:buChar char="•"/>
            </a:pPr>
            <a:r>
              <a:rPr lang="en-US"/>
              <a:t>One thing you are proud of from the last month</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572"/>
        <p:cNvGrpSpPr/>
        <p:nvPr/>
      </p:nvGrpSpPr>
      <p:grpSpPr>
        <a:xfrm>
          <a:off x="0" y="0"/>
          <a:ext cx="0" cy="0"/>
          <a:chOff x="0" y="0"/>
          <a:chExt cx="0" cy="0"/>
        </a:xfrm>
      </p:grpSpPr>
      <p:sp>
        <p:nvSpPr>
          <p:cNvPr id="573" name="Google Shape;573;p61"/>
          <p:cNvSpPr txBox="1">
            <a:spLocks noGrp="1"/>
          </p:cNvSpPr>
          <p:nvPr>
            <p:ph type="title"/>
          </p:nvPr>
        </p:nvSpPr>
        <p:spPr>
          <a:xfrm>
            <a:off x="719667" y="333375"/>
            <a:ext cx="10871100" cy="5031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3"/>
              </a:buClr>
              <a:buSzPts val="1400"/>
              <a:buFont typeface="Corbel"/>
              <a:buNone/>
            </a:pPr>
            <a:r>
              <a:rPr lang="en-US">
                <a:solidFill>
                  <a:schemeClr val="accent3"/>
                </a:solidFill>
              </a:rPr>
              <a:t>Challenge: (Willingham, 2009):</a:t>
            </a:r>
            <a:endParaRPr>
              <a:solidFill>
                <a:schemeClr val="accent3"/>
              </a:solidFill>
            </a:endParaRPr>
          </a:p>
          <a:p>
            <a:pPr marL="0" lvl="0" indent="0" algn="l" rtl="0">
              <a:lnSpc>
                <a:spcPct val="90000"/>
              </a:lnSpc>
              <a:spcBef>
                <a:spcPts val="0"/>
              </a:spcBef>
              <a:spcAft>
                <a:spcPts val="0"/>
              </a:spcAft>
              <a:buClr>
                <a:schemeClr val="accent3"/>
              </a:buClr>
              <a:buSzPts val="1400"/>
              <a:buFont typeface="Corbel"/>
              <a:buNone/>
            </a:pPr>
            <a:r>
              <a:rPr lang="en-US">
                <a:solidFill>
                  <a:schemeClr val="accent3"/>
                </a:solidFill>
              </a:rPr>
              <a:t>How many consecutive letters can you remember?  </a:t>
            </a:r>
            <a:endParaRPr>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a:solidFill>
                <a:schemeClr val="accent3"/>
              </a:solidFill>
            </a:endParaRPr>
          </a:p>
        </p:txBody>
      </p:sp>
      <p:sp>
        <p:nvSpPr>
          <p:cNvPr id="574" name="Google Shape;574;p61"/>
          <p:cNvSpPr txBox="1">
            <a:spLocks noGrp="1"/>
          </p:cNvSpPr>
          <p:nvPr>
            <p:ph type="body" idx="1"/>
          </p:nvPr>
        </p:nvSpPr>
        <p:spPr>
          <a:xfrm>
            <a:off x="711200" y="1525600"/>
            <a:ext cx="10871100" cy="40335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480"/>
              </a:spcBef>
              <a:spcAft>
                <a:spcPts val="0"/>
              </a:spcAft>
              <a:buSzPts val="2400"/>
              <a:buNone/>
            </a:pPr>
            <a:r>
              <a:rPr lang="en-US" sz="3000"/>
              <a:t>write them down </a:t>
            </a:r>
            <a:endParaRPr sz="3000"/>
          </a:p>
          <a:p>
            <a:pPr marL="0" lvl="0" indent="0" algn="l" rtl="0">
              <a:lnSpc>
                <a:spcPct val="90000"/>
              </a:lnSpc>
              <a:spcBef>
                <a:spcPts val="600"/>
              </a:spcBef>
              <a:spcAft>
                <a:spcPts val="600"/>
              </a:spcAft>
              <a:buSzPts val="2400"/>
              <a:buNone/>
            </a:pPr>
            <a:endParaRPr sz="30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579"/>
        <p:cNvGrpSpPr/>
        <p:nvPr/>
      </p:nvGrpSpPr>
      <p:grpSpPr>
        <a:xfrm>
          <a:off x="0" y="0"/>
          <a:ext cx="0" cy="0"/>
          <a:chOff x="0" y="0"/>
          <a:chExt cx="0" cy="0"/>
        </a:xfrm>
      </p:grpSpPr>
      <p:sp>
        <p:nvSpPr>
          <p:cNvPr id="580" name="Google Shape;580;p62"/>
          <p:cNvSpPr txBox="1">
            <a:spLocks noGrp="1"/>
          </p:cNvSpPr>
          <p:nvPr>
            <p:ph type="body" idx="1"/>
          </p:nvPr>
        </p:nvSpPr>
        <p:spPr>
          <a:xfrm>
            <a:off x="694266" y="1745734"/>
            <a:ext cx="10871100" cy="4033500"/>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480"/>
              </a:spcBef>
              <a:spcAft>
                <a:spcPts val="0"/>
              </a:spcAft>
              <a:buSzPts val="2400"/>
              <a:buNone/>
            </a:pPr>
            <a:r>
              <a:rPr lang="en-US" sz="3600"/>
              <a:t>The amount of space in working memory does not depend on the number of letters; it depends on the </a:t>
            </a:r>
            <a:r>
              <a:rPr lang="en-US" sz="3600" b="1">
                <a:solidFill>
                  <a:schemeClr val="dk2"/>
                </a:solidFill>
              </a:rPr>
              <a:t>number of meaningful objects</a:t>
            </a:r>
            <a:r>
              <a:rPr lang="en-US" sz="3600"/>
              <a:t>.</a:t>
            </a:r>
            <a:endParaRPr sz="3600"/>
          </a:p>
          <a:p>
            <a:pPr marL="0" lvl="0" indent="0" algn="ctr" rtl="0">
              <a:lnSpc>
                <a:spcPct val="90000"/>
              </a:lnSpc>
              <a:spcBef>
                <a:spcPts val="600"/>
              </a:spcBef>
              <a:spcAft>
                <a:spcPts val="600"/>
              </a:spcAft>
              <a:buSzPts val="2400"/>
              <a:buNone/>
            </a:pPr>
            <a:endParaRPr sz="36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Shape 585"/>
        <p:cNvGrpSpPr/>
        <p:nvPr/>
      </p:nvGrpSpPr>
      <p:grpSpPr>
        <a:xfrm>
          <a:off x="0" y="0"/>
          <a:ext cx="0" cy="0"/>
          <a:chOff x="0" y="0"/>
          <a:chExt cx="0" cy="0"/>
        </a:xfrm>
      </p:grpSpPr>
      <p:sp>
        <p:nvSpPr>
          <p:cNvPr id="586" name="Google Shape;586;p63"/>
          <p:cNvSpPr txBox="1">
            <a:spLocks noGrp="1"/>
          </p:cNvSpPr>
          <p:nvPr>
            <p:ph type="title"/>
          </p:nvPr>
        </p:nvSpPr>
        <p:spPr>
          <a:xfrm>
            <a:off x="759426" y="2890487"/>
            <a:ext cx="10871100" cy="89545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3"/>
              </a:buClr>
              <a:buSzPts val="1400"/>
              <a:buFont typeface="Corbel"/>
              <a:buNone/>
            </a:pPr>
            <a:r>
              <a:rPr lang="en-US" sz="4000">
                <a:solidFill>
                  <a:schemeClr val="accent3"/>
                </a:solidFill>
              </a:rPr>
              <a:t>What can we do to make room in working memory?</a:t>
            </a:r>
            <a:endParaRPr sz="4000">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sz="4000">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sz="4000">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sz="4000">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sz="4000">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sz="4000">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sz="4000">
              <a:solidFill>
                <a:schemeClr val="accent3"/>
              </a:solidFill>
            </a:endParaRPr>
          </a:p>
        </p:txBody>
      </p:sp>
    </p:spTree>
    <p:extLst>
      <p:ext uri="{BB962C8B-B14F-4D97-AF65-F5344CB8AC3E}">
        <p14:creationId xmlns:p14="http://schemas.microsoft.com/office/powerpoint/2010/main" val="5245051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585"/>
        <p:cNvGrpSpPr/>
        <p:nvPr/>
      </p:nvGrpSpPr>
      <p:grpSpPr>
        <a:xfrm>
          <a:off x="0" y="0"/>
          <a:ext cx="0" cy="0"/>
          <a:chOff x="0" y="0"/>
          <a:chExt cx="0" cy="0"/>
        </a:xfrm>
      </p:grpSpPr>
      <p:sp>
        <p:nvSpPr>
          <p:cNvPr id="586" name="Google Shape;586;p63"/>
          <p:cNvSpPr txBox="1">
            <a:spLocks noGrp="1"/>
          </p:cNvSpPr>
          <p:nvPr>
            <p:ph type="title"/>
          </p:nvPr>
        </p:nvSpPr>
        <p:spPr>
          <a:xfrm>
            <a:off x="566920" y="949392"/>
            <a:ext cx="11031521" cy="82646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3"/>
              </a:buClr>
              <a:buSzPts val="1400"/>
              <a:buFont typeface="Corbel"/>
              <a:buNone/>
            </a:pPr>
            <a:r>
              <a:rPr lang="en-US" sz="4000">
                <a:solidFill>
                  <a:schemeClr val="accent3"/>
                </a:solidFill>
              </a:rPr>
              <a:t>What can we do to make room in working memory?</a:t>
            </a:r>
            <a:endParaRPr sz="4000">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sz="4000">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sz="4000">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sz="4000">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sz="4000">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sz="4000">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sz="4000">
              <a:solidFill>
                <a:schemeClr val="accent3"/>
              </a:solidFill>
            </a:endParaRPr>
          </a:p>
        </p:txBody>
      </p:sp>
      <p:sp>
        <p:nvSpPr>
          <p:cNvPr id="587" name="Google Shape;587;p63"/>
          <p:cNvSpPr txBox="1">
            <a:spLocks noGrp="1"/>
          </p:cNvSpPr>
          <p:nvPr>
            <p:ph type="body" idx="1"/>
          </p:nvPr>
        </p:nvSpPr>
        <p:spPr>
          <a:xfrm>
            <a:off x="1593616" y="2626088"/>
            <a:ext cx="7274560" cy="2375840"/>
          </a:xfrm>
          <a:prstGeom prst="rect">
            <a:avLst/>
          </a:prstGeom>
          <a:noFill/>
          <a:ln>
            <a:noFill/>
          </a:ln>
        </p:spPr>
        <p:txBody>
          <a:bodyPr spcFirstLastPara="1" wrap="square" lIns="0" tIns="0" rIns="0" bIns="0" anchor="t" anchorCtr="0">
            <a:noAutofit/>
          </a:bodyPr>
          <a:lstStyle/>
          <a:p>
            <a:pPr indent="-419100">
              <a:buSzPts val="3000"/>
            </a:pPr>
            <a:r>
              <a:rPr lang="en-US" sz="3200"/>
              <a:t>Chunking</a:t>
            </a:r>
          </a:p>
          <a:p>
            <a:pPr marL="457200" lvl="0" indent="0" algn="l" rtl="0">
              <a:lnSpc>
                <a:spcPct val="90000"/>
              </a:lnSpc>
              <a:spcBef>
                <a:spcPts val="600"/>
              </a:spcBef>
              <a:spcAft>
                <a:spcPts val="600"/>
              </a:spcAft>
              <a:buSzPts val="2400"/>
              <a:buNone/>
            </a:pPr>
            <a:endParaRPr sz="3000"/>
          </a:p>
        </p:txBody>
      </p:sp>
    </p:spTree>
    <p:extLst>
      <p:ext uri="{BB962C8B-B14F-4D97-AF65-F5344CB8AC3E}">
        <p14:creationId xmlns:p14="http://schemas.microsoft.com/office/powerpoint/2010/main" val="25498215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585"/>
        <p:cNvGrpSpPr/>
        <p:nvPr/>
      </p:nvGrpSpPr>
      <p:grpSpPr>
        <a:xfrm>
          <a:off x="0" y="0"/>
          <a:ext cx="0" cy="0"/>
          <a:chOff x="0" y="0"/>
          <a:chExt cx="0" cy="0"/>
        </a:xfrm>
      </p:grpSpPr>
      <p:sp>
        <p:nvSpPr>
          <p:cNvPr id="586" name="Google Shape;586;p63"/>
          <p:cNvSpPr txBox="1">
            <a:spLocks noGrp="1"/>
          </p:cNvSpPr>
          <p:nvPr>
            <p:ph type="title"/>
          </p:nvPr>
        </p:nvSpPr>
        <p:spPr>
          <a:xfrm>
            <a:off x="566920" y="949392"/>
            <a:ext cx="11031521" cy="82646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3"/>
              </a:buClr>
              <a:buSzPts val="1400"/>
              <a:buFont typeface="Corbel"/>
              <a:buNone/>
            </a:pPr>
            <a:r>
              <a:rPr lang="en-US" sz="4000">
                <a:solidFill>
                  <a:schemeClr val="accent3"/>
                </a:solidFill>
              </a:rPr>
              <a:t>What can we do to make room in working memory?</a:t>
            </a:r>
            <a:endParaRPr sz="4000">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sz="4000">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sz="4000">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sz="4000">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sz="4000">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sz="4000">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sz="4000">
              <a:solidFill>
                <a:schemeClr val="accent3"/>
              </a:solidFill>
            </a:endParaRPr>
          </a:p>
        </p:txBody>
      </p:sp>
      <p:sp>
        <p:nvSpPr>
          <p:cNvPr id="587" name="Google Shape;587;p63"/>
          <p:cNvSpPr txBox="1">
            <a:spLocks noGrp="1"/>
          </p:cNvSpPr>
          <p:nvPr>
            <p:ph type="body" idx="1"/>
          </p:nvPr>
        </p:nvSpPr>
        <p:spPr>
          <a:xfrm>
            <a:off x="1593616" y="2626088"/>
            <a:ext cx="7274560" cy="2375840"/>
          </a:xfrm>
          <a:prstGeom prst="rect">
            <a:avLst/>
          </a:prstGeom>
          <a:noFill/>
          <a:ln>
            <a:noFill/>
          </a:ln>
        </p:spPr>
        <p:txBody>
          <a:bodyPr spcFirstLastPara="1" wrap="square" lIns="0" tIns="0" rIns="0" bIns="0" anchor="t" anchorCtr="0">
            <a:noAutofit/>
          </a:bodyPr>
          <a:lstStyle/>
          <a:p>
            <a:pPr indent="-419100">
              <a:buSzPts val="3000"/>
            </a:pPr>
            <a:r>
              <a:rPr lang="en-US" sz="3200"/>
              <a:t>Chunking</a:t>
            </a:r>
          </a:p>
          <a:p>
            <a:pPr marL="457200" lvl="0" indent="-419100" algn="l" rtl="0">
              <a:lnSpc>
                <a:spcPct val="90000"/>
              </a:lnSpc>
              <a:spcBef>
                <a:spcPts val="480"/>
              </a:spcBef>
              <a:spcAft>
                <a:spcPts val="0"/>
              </a:spcAft>
              <a:buSzPts val="3000"/>
              <a:buChar char="•"/>
            </a:pPr>
            <a:r>
              <a:rPr lang="en-US" sz="3200"/>
              <a:t>Increase background knowledge</a:t>
            </a:r>
            <a:endParaRPr sz="3200"/>
          </a:p>
          <a:p>
            <a:pPr marL="457200" lvl="0" indent="-419100" algn="l" rtl="0">
              <a:lnSpc>
                <a:spcPct val="90000"/>
              </a:lnSpc>
              <a:spcBef>
                <a:spcPts val="600"/>
              </a:spcBef>
              <a:spcAft>
                <a:spcPts val="0"/>
              </a:spcAft>
              <a:buSzPts val="3000"/>
              <a:buChar char="•"/>
            </a:pPr>
            <a:r>
              <a:rPr lang="en-US" sz="3200"/>
              <a:t>Avoid extraneous cognitive load</a:t>
            </a:r>
            <a:endParaRPr sz="3200"/>
          </a:p>
          <a:p>
            <a:pPr marL="457200" lvl="0" indent="0" algn="l" rtl="0">
              <a:lnSpc>
                <a:spcPct val="90000"/>
              </a:lnSpc>
              <a:spcBef>
                <a:spcPts val="600"/>
              </a:spcBef>
              <a:spcAft>
                <a:spcPts val="600"/>
              </a:spcAft>
              <a:buSzPts val="2400"/>
              <a:buNone/>
            </a:pPr>
            <a:endParaRPr sz="3000"/>
          </a:p>
        </p:txBody>
      </p:sp>
    </p:spTree>
    <p:extLst>
      <p:ext uri="{BB962C8B-B14F-4D97-AF65-F5344CB8AC3E}">
        <p14:creationId xmlns:p14="http://schemas.microsoft.com/office/powerpoint/2010/main" val="16060983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457"/>
        <p:cNvGrpSpPr/>
        <p:nvPr/>
      </p:nvGrpSpPr>
      <p:grpSpPr>
        <a:xfrm>
          <a:off x="0" y="0"/>
          <a:ext cx="0" cy="0"/>
          <a:chOff x="0" y="0"/>
          <a:chExt cx="0" cy="0"/>
        </a:xfrm>
      </p:grpSpPr>
      <p:pic>
        <p:nvPicPr>
          <p:cNvPr id="459" name="Google Shape;459;p47"/>
          <p:cNvPicPr preferRelativeResize="0"/>
          <p:nvPr/>
        </p:nvPicPr>
        <p:blipFill rotWithShape="1">
          <a:blip r:embed="rId3">
            <a:alphaModFix/>
          </a:blip>
          <a:srcRect/>
          <a:stretch/>
        </p:blipFill>
        <p:spPr>
          <a:xfrm>
            <a:off x="3320716" y="1144339"/>
            <a:ext cx="5694947" cy="4358104"/>
          </a:xfrm>
          <a:prstGeom prst="rect">
            <a:avLst/>
          </a:prstGeom>
          <a:noFill/>
          <a:ln>
            <a:noFill/>
          </a:ln>
        </p:spPr>
      </p:pic>
      <p:sp>
        <p:nvSpPr>
          <p:cNvPr id="460" name="Google Shape;460;p47"/>
          <p:cNvSpPr/>
          <p:nvPr/>
        </p:nvSpPr>
        <p:spPr>
          <a:xfrm>
            <a:off x="1182476" y="5891626"/>
            <a:ext cx="1039706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orbel"/>
                <a:ea typeface="Corbel"/>
                <a:cs typeface="Corbel"/>
                <a:sym typeface="Corbel"/>
              </a:rPr>
              <a:t>Principle </a:t>
            </a:r>
            <a:r>
              <a:rPr lang="en-US" sz="2800" b="1">
                <a:solidFill>
                  <a:schemeClr val="dk1"/>
                </a:solidFill>
                <a:latin typeface="Corbel"/>
                <a:ea typeface="Corbel"/>
                <a:cs typeface="Corbel"/>
                <a:sym typeface="Corbel"/>
              </a:rPr>
              <a:t>P1</a:t>
            </a:r>
            <a:r>
              <a:rPr lang="en-US" sz="2800">
                <a:solidFill>
                  <a:schemeClr val="dk1"/>
                </a:solidFill>
                <a:latin typeface="Corbel"/>
                <a:ea typeface="Corbel"/>
                <a:cs typeface="Corbel"/>
                <a:sym typeface="Corbel"/>
              </a:rPr>
              <a:t>: Students' </a:t>
            </a:r>
            <a:r>
              <a:rPr lang="en-US" sz="2800" b="1">
                <a:solidFill>
                  <a:schemeClr val="dk2"/>
                </a:solidFill>
                <a:latin typeface="Corbel"/>
                <a:ea typeface="Corbel"/>
                <a:cs typeface="Corbel"/>
                <a:sym typeface="Corbel"/>
              </a:rPr>
              <a:t>prior knowledge</a:t>
            </a:r>
            <a:r>
              <a:rPr lang="en-US" sz="2800">
                <a:solidFill>
                  <a:schemeClr val="dk1"/>
                </a:solidFill>
                <a:latin typeface="Corbel"/>
                <a:ea typeface="Corbel"/>
                <a:cs typeface="Corbel"/>
                <a:sym typeface="Corbel"/>
              </a:rPr>
              <a:t> can help or hinder learning</a:t>
            </a:r>
            <a:endParaRPr/>
          </a:p>
        </p:txBody>
      </p:sp>
      <p:sp>
        <p:nvSpPr>
          <p:cNvPr id="2" name="Rectangle 1">
            <a:extLst>
              <a:ext uri="{FF2B5EF4-FFF2-40B4-BE49-F238E27FC236}">
                <a16:creationId xmlns:a16="http://schemas.microsoft.com/office/drawing/2014/main" id="{86DE3A60-DC90-B04F-8CF6-AEE34E22F87B}"/>
              </a:ext>
            </a:extLst>
          </p:cNvPr>
          <p:cNvSpPr/>
          <p:nvPr/>
        </p:nvSpPr>
        <p:spPr>
          <a:xfrm>
            <a:off x="3107896" y="204760"/>
            <a:ext cx="6120586" cy="535531"/>
          </a:xfrm>
          <a:prstGeom prst="rect">
            <a:avLst/>
          </a:prstGeom>
        </p:spPr>
        <p:txBody>
          <a:bodyPr wrap="none">
            <a:spAutoFit/>
          </a:bodyPr>
          <a:lstStyle/>
          <a:p>
            <a:pPr marL="38100" lvl="0">
              <a:lnSpc>
                <a:spcPct val="90000"/>
              </a:lnSpc>
              <a:spcBef>
                <a:spcPts val="480"/>
              </a:spcBef>
              <a:buSzPts val="3000"/>
            </a:pPr>
            <a:r>
              <a:rPr lang="en-US" sz="3200">
                <a:solidFill>
                  <a:schemeClr val="accent5">
                    <a:lumMod val="75000"/>
                  </a:schemeClr>
                </a:solidFill>
              </a:rPr>
              <a:t>Increase background knowledge</a:t>
            </a:r>
          </a:p>
        </p:txBody>
      </p:sp>
    </p:spTree>
    <p:extLst>
      <p:ext uri="{BB962C8B-B14F-4D97-AF65-F5344CB8AC3E}">
        <p14:creationId xmlns:p14="http://schemas.microsoft.com/office/powerpoint/2010/main" val="11579929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337"/>
        <p:cNvGrpSpPr/>
        <p:nvPr/>
      </p:nvGrpSpPr>
      <p:grpSpPr>
        <a:xfrm>
          <a:off x="0" y="0"/>
          <a:ext cx="0" cy="0"/>
          <a:chOff x="0" y="0"/>
          <a:chExt cx="0" cy="0"/>
        </a:xfrm>
      </p:grpSpPr>
      <p:pic>
        <p:nvPicPr>
          <p:cNvPr id="338" name="Google Shape;338;p30"/>
          <p:cNvPicPr preferRelativeResize="0"/>
          <p:nvPr/>
        </p:nvPicPr>
        <p:blipFill rotWithShape="1">
          <a:blip r:embed="rId3">
            <a:alphaModFix/>
          </a:blip>
          <a:srcRect/>
          <a:stretch/>
        </p:blipFill>
        <p:spPr>
          <a:xfrm>
            <a:off x="2059532" y="839427"/>
            <a:ext cx="8259474" cy="5902557"/>
          </a:xfrm>
          <a:prstGeom prst="rect">
            <a:avLst/>
          </a:prstGeom>
          <a:noFill/>
          <a:ln>
            <a:noFill/>
          </a:ln>
        </p:spPr>
      </p:pic>
      <p:sp>
        <p:nvSpPr>
          <p:cNvPr id="3" name="Google Shape;281;p22">
            <a:extLst>
              <a:ext uri="{FF2B5EF4-FFF2-40B4-BE49-F238E27FC236}">
                <a16:creationId xmlns:a16="http://schemas.microsoft.com/office/drawing/2014/main" id="{1A4AFEE4-9AA3-9644-833F-8294AD92BB1A}"/>
              </a:ext>
            </a:extLst>
          </p:cNvPr>
          <p:cNvSpPr txBox="1">
            <a:spLocks noGrp="1"/>
          </p:cNvSpPr>
          <p:nvPr>
            <p:ph type="title"/>
          </p:nvPr>
        </p:nvSpPr>
        <p:spPr>
          <a:xfrm>
            <a:off x="3322414" y="406400"/>
            <a:ext cx="5733711" cy="610493"/>
          </a:xfrm>
          <a:prstGeom prst="rect">
            <a:avLst/>
          </a:prstGeom>
          <a:noFill/>
          <a:ln>
            <a:noFill/>
          </a:ln>
        </p:spPr>
        <p:txBody>
          <a:bodyPr spcFirstLastPara="1" wrap="square" lIns="0" tIns="0" rIns="0" bIns="0" anchor="t" anchorCtr="0">
            <a:noAutofit/>
          </a:bodyPr>
          <a:lstStyle/>
          <a:p>
            <a:pPr marL="76200" lvl="0">
              <a:buSzPts val="2400"/>
            </a:pPr>
            <a:r>
              <a:rPr lang="en-US" sz="3600"/>
              <a:t>How does learning progress?</a:t>
            </a:r>
            <a:br>
              <a:rPr lang="en-US" sz="3600">
                <a:solidFill>
                  <a:schemeClr val="accent3"/>
                </a:solidFill>
              </a:rPr>
            </a:br>
            <a:endParaRPr sz="3600">
              <a:solidFill>
                <a:schemeClr val="accent3"/>
              </a:solidFill>
            </a:endParaRPr>
          </a:p>
          <a:p>
            <a:pPr marL="0" marR="0" lvl="0" indent="0" algn="l" rtl="0">
              <a:lnSpc>
                <a:spcPct val="90000"/>
              </a:lnSpc>
              <a:spcBef>
                <a:spcPts val="0"/>
              </a:spcBef>
              <a:spcAft>
                <a:spcPts val="0"/>
              </a:spcAft>
              <a:buClr>
                <a:schemeClr val="accent1"/>
              </a:buClr>
              <a:buSzPts val="1400"/>
              <a:buFont typeface="Corbel"/>
              <a:buNone/>
            </a:pPr>
            <a:endParaRPr>
              <a:solidFill>
                <a:schemeClr val="accent3"/>
              </a:solidFill>
            </a:endParaRPr>
          </a:p>
        </p:txBody>
      </p:sp>
    </p:spTree>
    <p:extLst>
      <p:ext uri="{BB962C8B-B14F-4D97-AF65-F5344CB8AC3E}">
        <p14:creationId xmlns:p14="http://schemas.microsoft.com/office/powerpoint/2010/main" val="16964841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343" name="Google Shape;343;p31" descr="https://lh5.googleusercontent.com/V8Wqq8PlF1IUvdYf-4vK0Hf2iZHLDK6qb9hQ__ZKZElHIeoSgKbb5DR0FQB3SiVaf_WEYq7hgzza7M4NmCbxE5i1VNd4EUmMv0guTpu5gZdqLucff8lr4MN75uysv_HGYsHGv9bL7ec"/>
          <p:cNvPicPr preferRelativeResize="0"/>
          <p:nvPr/>
        </p:nvPicPr>
        <p:blipFill rotWithShape="1">
          <a:blip r:embed="rId3">
            <a:alphaModFix/>
          </a:blip>
          <a:srcRect/>
          <a:stretch/>
        </p:blipFill>
        <p:spPr>
          <a:xfrm>
            <a:off x="1383630" y="1159393"/>
            <a:ext cx="9715333" cy="5698607"/>
          </a:xfrm>
          <a:prstGeom prst="rect">
            <a:avLst/>
          </a:prstGeom>
          <a:noFill/>
          <a:ln>
            <a:noFill/>
          </a:ln>
        </p:spPr>
      </p:pic>
      <p:sp>
        <p:nvSpPr>
          <p:cNvPr id="344" name="Google Shape;344;p31"/>
          <p:cNvSpPr txBox="1">
            <a:spLocks noGrp="1"/>
          </p:cNvSpPr>
          <p:nvPr>
            <p:ph type="title"/>
          </p:nvPr>
        </p:nvSpPr>
        <p:spPr>
          <a:xfrm>
            <a:off x="1653117" y="314325"/>
            <a:ext cx="10871100" cy="5031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3"/>
              </a:buClr>
              <a:buSzPts val="4400"/>
              <a:buFont typeface="Calibri"/>
              <a:buNone/>
            </a:pPr>
            <a:r>
              <a:rPr lang="en-US">
                <a:solidFill>
                  <a:schemeClr val="accent3"/>
                </a:solidFill>
              </a:rPr>
              <a:t>The Carpentries model of skill acquisition</a:t>
            </a:r>
            <a:endParaRPr>
              <a:solidFill>
                <a:schemeClr val="accent3"/>
              </a:solidFill>
            </a:endParaRPr>
          </a:p>
          <a:p>
            <a:pPr marL="0" lvl="0" indent="0" algn="l" rtl="0">
              <a:lnSpc>
                <a:spcPct val="90000"/>
              </a:lnSpc>
              <a:spcBef>
                <a:spcPts val="0"/>
              </a:spcBef>
              <a:spcAft>
                <a:spcPts val="0"/>
              </a:spcAft>
              <a:buClr>
                <a:schemeClr val="dk1"/>
              </a:buClr>
              <a:buSzPts val="4400"/>
              <a:buFont typeface="Calibri"/>
              <a:buNone/>
            </a:pPr>
            <a:endParaRPr>
              <a:solidFill>
                <a:schemeClr val="accent3"/>
              </a:solidFill>
            </a:endParaRPr>
          </a:p>
          <a:p>
            <a:pPr marL="0" lvl="0" indent="0" algn="l" rtl="0">
              <a:lnSpc>
                <a:spcPct val="90000"/>
              </a:lnSpc>
              <a:spcBef>
                <a:spcPts val="0"/>
              </a:spcBef>
              <a:spcAft>
                <a:spcPts val="0"/>
              </a:spcAft>
              <a:buClr>
                <a:schemeClr val="dk1"/>
              </a:buClr>
              <a:buSzPts val="4400"/>
              <a:buFont typeface="Calibri"/>
              <a:buNone/>
            </a:pPr>
            <a:endParaRPr>
              <a:solidFill>
                <a:schemeClr val="accent3"/>
              </a:solidFill>
            </a:endParaRPr>
          </a:p>
        </p:txBody>
      </p:sp>
    </p:spTree>
    <p:extLst>
      <p:ext uri="{BB962C8B-B14F-4D97-AF65-F5344CB8AC3E}">
        <p14:creationId xmlns:p14="http://schemas.microsoft.com/office/powerpoint/2010/main" val="42481709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356"/>
        <p:cNvGrpSpPr/>
        <p:nvPr/>
      </p:nvGrpSpPr>
      <p:grpSpPr>
        <a:xfrm>
          <a:off x="0" y="0"/>
          <a:ext cx="0" cy="0"/>
          <a:chOff x="0" y="0"/>
          <a:chExt cx="0" cy="0"/>
        </a:xfrm>
      </p:grpSpPr>
      <p:sp>
        <p:nvSpPr>
          <p:cNvPr id="357" name="Google Shape;357;p33"/>
          <p:cNvSpPr txBox="1">
            <a:spLocks noGrp="1"/>
          </p:cNvSpPr>
          <p:nvPr>
            <p:ph type="title"/>
          </p:nvPr>
        </p:nvSpPr>
        <p:spPr>
          <a:xfrm>
            <a:off x="4566205" y="382660"/>
            <a:ext cx="3502973" cy="5031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3"/>
              </a:buClr>
              <a:buSzPts val="1400"/>
              <a:buFont typeface="Corbel"/>
              <a:buNone/>
            </a:pPr>
            <a:r>
              <a:rPr lang="en-US" sz="3600">
                <a:solidFill>
                  <a:schemeClr val="accent5">
                    <a:lumMod val="75000"/>
                  </a:schemeClr>
                </a:solidFill>
              </a:rPr>
              <a:t>Mental models</a:t>
            </a:r>
            <a:endParaRPr sz="3600">
              <a:solidFill>
                <a:schemeClr val="accent5">
                  <a:lumMod val="75000"/>
                </a:schemeClr>
              </a:solidFill>
            </a:endParaRPr>
          </a:p>
          <a:p>
            <a:pPr marL="0" lvl="0" indent="0" algn="l" rtl="0">
              <a:lnSpc>
                <a:spcPct val="90000"/>
              </a:lnSpc>
              <a:spcBef>
                <a:spcPts val="0"/>
              </a:spcBef>
              <a:spcAft>
                <a:spcPts val="0"/>
              </a:spcAft>
              <a:buClr>
                <a:schemeClr val="accent1"/>
              </a:buClr>
              <a:buSzPts val="1400"/>
              <a:buFont typeface="Corbel"/>
              <a:buNone/>
            </a:pPr>
            <a:endParaRPr>
              <a:solidFill>
                <a:schemeClr val="accent5">
                  <a:lumMod val="75000"/>
                </a:schemeClr>
              </a:solidFill>
            </a:endParaRPr>
          </a:p>
          <a:p>
            <a:pPr marL="0" lvl="0" indent="0" algn="l" rtl="0">
              <a:lnSpc>
                <a:spcPct val="90000"/>
              </a:lnSpc>
              <a:spcBef>
                <a:spcPts val="0"/>
              </a:spcBef>
              <a:spcAft>
                <a:spcPts val="0"/>
              </a:spcAft>
              <a:buClr>
                <a:schemeClr val="accent1"/>
              </a:buClr>
              <a:buSzPts val="1400"/>
              <a:buFont typeface="Corbel"/>
              <a:buNone/>
            </a:pPr>
            <a:endParaRPr>
              <a:solidFill>
                <a:schemeClr val="accent5">
                  <a:lumMod val="75000"/>
                </a:schemeClr>
              </a:solidFill>
            </a:endParaRPr>
          </a:p>
        </p:txBody>
      </p:sp>
      <p:sp>
        <p:nvSpPr>
          <p:cNvPr id="358" name="Google Shape;358;p33"/>
          <p:cNvSpPr txBox="1"/>
          <p:nvPr/>
        </p:nvSpPr>
        <p:spPr>
          <a:xfrm>
            <a:off x="1014558" y="1097490"/>
            <a:ext cx="10182300" cy="898884"/>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400"/>
              <a:buFont typeface="Corbel"/>
              <a:buNone/>
            </a:pPr>
            <a:r>
              <a:rPr lang="en-US" sz="2400">
                <a:solidFill>
                  <a:schemeClr val="dk1"/>
                </a:solidFill>
                <a:latin typeface="Corbel"/>
                <a:ea typeface="Corbel"/>
                <a:cs typeface="Corbel"/>
                <a:sym typeface="Corbel"/>
              </a:rPr>
              <a:t>A collection of concepts and facts, along with the relationships between those concepts, that a person has about a topic or field. </a:t>
            </a:r>
            <a:endParaRPr/>
          </a:p>
        </p:txBody>
      </p:sp>
      <p:pic>
        <p:nvPicPr>
          <p:cNvPr id="359" name="Google Shape;359;p33"/>
          <p:cNvPicPr preferRelativeResize="0"/>
          <p:nvPr/>
        </p:nvPicPr>
        <p:blipFill rotWithShape="1">
          <a:blip r:embed="rId3">
            <a:alphaModFix/>
          </a:blip>
          <a:srcRect/>
          <a:stretch/>
        </p:blipFill>
        <p:spPr>
          <a:xfrm>
            <a:off x="694267" y="2711204"/>
            <a:ext cx="6564008" cy="3690316"/>
          </a:xfrm>
          <a:prstGeom prst="rect">
            <a:avLst/>
          </a:prstGeom>
          <a:noFill/>
          <a:ln>
            <a:noFill/>
          </a:ln>
        </p:spPr>
      </p:pic>
      <p:sp>
        <p:nvSpPr>
          <p:cNvPr id="360" name="Google Shape;360;p33"/>
          <p:cNvSpPr/>
          <p:nvPr/>
        </p:nvSpPr>
        <p:spPr>
          <a:xfrm>
            <a:off x="8198823" y="4556362"/>
            <a:ext cx="2998035" cy="1569660"/>
          </a:xfrm>
          <a:prstGeom prst="rect">
            <a:avLst/>
          </a:prstGeom>
          <a:solidFill>
            <a:srgbClr val="FBE4D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orbel"/>
                <a:ea typeface="Corbel"/>
                <a:cs typeface="Corbel"/>
                <a:sym typeface="Corbel"/>
              </a:rPr>
              <a:t>You can think of a graph with nodes (facts, concepts) and edges (connections).</a:t>
            </a:r>
            <a:endParaRPr/>
          </a:p>
        </p:txBody>
      </p:sp>
      <p:sp>
        <p:nvSpPr>
          <p:cNvPr id="361" name="Google Shape;361;p33"/>
          <p:cNvSpPr/>
          <p:nvPr/>
        </p:nvSpPr>
        <p:spPr>
          <a:xfrm>
            <a:off x="7518398" y="2295705"/>
            <a:ext cx="4358883" cy="830997"/>
          </a:xfrm>
          <a:prstGeom prst="rect">
            <a:avLst/>
          </a:prstGeom>
          <a:solidFill>
            <a:srgbClr val="E1EFD8"/>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orbel"/>
                <a:ea typeface="Corbel"/>
                <a:cs typeface="Corbel"/>
                <a:sym typeface="Corbel"/>
              </a:rPr>
              <a:t>It is how people organise their knowledge. </a:t>
            </a:r>
            <a:endParaRPr sz="24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159864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4"/>
          <p:cNvSpPr txBox="1">
            <a:spLocks noGrp="1"/>
          </p:cNvSpPr>
          <p:nvPr>
            <p:ph type="title"/>
          </p:nvPr>
        </p:nvSpPr>
        <p:spPr>
          <a:xfrm>
            <a:off x="719667" y="333375"/>
            <a:ext cx="10871100" cy="5031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3"/>
              </a:buClr>
              <a:buSzPts val="1400"/>
              <a:buFont typeface="Corbel"/>
              <a:buNone/>
            </a:pPr>
            <a:r>
              <a:rPr lang="en-US">
                <a:solidFill>
                  <a:schemeClr val="accent3"/>
                </a:solidFill>
              </a:rPr>
              <a:t>(mental) model of DNA</a:t>
            </a:r>
            <a:endParaRPr>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a:solidFill>
                <a:schemeClr val="accent3"/>
              </a:solidFill>
            </a:endParaRPr>
          </a:p>
        </p:txBody>
      </p:sp>
      <p:pic>
        <p:nvPicPr>
          <p:cNvPr id="368" name="Google Shape;368;p34"/>
          <p:cNvPicPr preferRelativeResize="0"/>
          <p:nvPr/>
        </p:nvPicPr>
        <p:blipFill rotWithShape="1">
          <a:blip r:embed="rId3">
            <a:alphaModFix/>
          </a:blip>
          <a:srcRect/>
          <a:stretch/>
        </p:blipFill>
        <p:spPr>
          <a:xfrm>
            <a:off x="5948850" y="919050"/>
            <a:ext cx="5708352" cy="5716726"/>
          </a:xfrm>
          <a:prstGeom prst="rect">
            <a:avLst/>
          </a:prstGeom>
          <a:noFill/>
          <a:ln>
            <a:noFill/>
          </a:ln>
        </p:spPr>
      </p:pic>
      <p:pic>
        <p:nvPicPr>
          <p:cNvPr id="369" name="Google Shape;369;p34"/>
          <p:cNvPicPr preferRelativeResize="0"/>
          <p:nvPr/>
        </p:nvPicPr>
        <p:blipFill rotWithShape="1">
          <a:blip r:embed="rId4">
            <a:alphaModFix/>
          </a:blip>
          <a:srcRect/>
          <a:stretch/>
        </p:blipFill>
        <p:spPr>
          <a:xfrm>
            <a:off x="422800" y="2986225"/>
            <a:ext cx="4535326" cy="3732101"/>
          </a:xfrm>
          <a:prstGeom prst="rect">
            <a:avLst/>
          </a:prstGeom>
          <a:noFill/>
          <a:ln>
            <a:noFill/>
          </a:ln>
        </p:spPr>
      </p:pic>
      <p:pic>
        <p:nvPicPr>
          <p:cNvPr id="370" name="Google Shape;370;p34"/>
          <p:cNvPicPr preferRelativeResize="0"/>
          <p:nvPr/>
        </p:nvPicPr>
        <p:blipFill rotWithShape="1">
          <a:blip r:embed="rId5">
            <a:alphaModFix/>
          </a:blip>
          <a:srcRect/>
          <a:stretch/>
        </p:blipFill>
        <p:spPr>
          <a:xfrm>
            <a:off x="901500" y="1068500"/>
            <a:ext cx="2356407" cy="1809725"/>
          </a:xfrm>
          <a:prstGeom prst="rect">
            <a:avLst/>
          </a:prstGeom>
          <a:noFill/>
          <a:ln>
            <a:noFill/>
          </a:ln>
        </p:spPr>
      </p:pic>
    </p:spTree>
    <p:extLst>
      <p:ext uri="{BB962C8B-B14F-4D97-AF65-F5344CB8AC3E}">
        <p14:creationId xmlns:p14="http://schemas.microsoft.com/office/powerpoint/2010/main" val="793354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5"/>
          <p:cNvSpPr txBox="1">
            <a:spLocks noGrp="1"/>
          </p:cNvSpPr>
          <p:nvPr>
            <p:ph type="title"/>
          </p:nvPr>
        </p:nvSpPr>
        <p:spPr>
          <a:xfrm>
            <a:off x="497978" y="329755"/>
            <a:ext cx="9107340" cy="7636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dk1"/>
              </a:buClr>
              <a:buSzPts val="2800"/>
              <a:buFont typeface="Calibri"/>
              <a:buNone/>
            </a:pPr>
            <a:r>
              <a:rPr lang="en-US" sz="4267" b="1"/>
              <a:t>Introductions</a:t>
            </a:r>
            <a:endParaRPr sz="4267" b="1"/>
          </a:p>
        </p:txBody>
      </p:sp>
      <p:sp>
        <p:nvSpPr>
          <p:cNvPr id="137" name="Google Shape;137;p5"/>
          <p:cNvSpPr txBox="1"/>
          <p:nvPr/>
        </p:nvSpPr>
        <p:spPr>
          <a:xfrm>
            <a:off x="497978" y="1206655"/>
            <a:ext cx="8236293" cy="3785652"/>
          </a:xfrm>
          <a:prstGeom prst="rect">
            <a:avLst/>
          </a:prstGeom>
          <a:noFill/>
          <a:ln>
            <a:noFill/>
          </a:ln>
        </p:spPr>
        <p:txBody>
          <a:bodyPr spcFirstLastPara="1" wrap="square" lIns="91425" tIns="45700" rIns="91425" bIns="45700" anchor="t" anchorCtr="0">
            <a:spAutoFit/>
          </a:bodyPr>
          <a:lstStyle/>
          <a:p>
            <a:pPr marL="380990" marR="0" lvl="0" indent="-380990" algn="l" rtl="0">
              <a:spcBef>
                <a:spcPts val="0"/>
              </a:spcBef>
              <a:spcAft>
                <a:spcPts val="0"/>
              </a:spcAft>
              <a:buClr>
                <a:schemeClr val="dk1"/>
              </a:buClr>
              <a:buSzPts val="2400"/>
              <a:buFont typeface="Corbel"/>
              <a:buChar char="-"/>
            </a:pPr>
            <a:r>
              <a:rPr lang="en-US" sz="2400">
                <a:solidFill>
                  <a:schemeClr val="dk1"/>
                </a:solidFill>
                <a:latin typeface="Corbel"/>
                <a:ea typeface="Corbel"/>
                <a:cs typeface="Corbel"/>
                <a:sym typeface="Corbel"/>
              </a:rPr>
              <a:t>Master Degree in Theoretical Physics</a:t>
            </a:r>
            <a:endParaRPr/>
          </a:p>
          <a:p>
            <a:pPr marL="380990" marR="0" lvl="0" indent="-380990" algn="l" rtl="0">
              <a:spcBef>
                <a:spcPts val="0"/>
              </a:spcBef>
              <a:spcAft>
                <a:spcPts val="0"/>
              </a:spcAft>
              <a:buClr>
                <a:schemeClr val="dk1"/>
              </a:buClr>
              <a:buSzPts val="2400"/>
              <a:buFont typeface="Corbel"/>
              <a:buChar char="-"/>
            </a:pPr>
            <a:r>
              <a:rPr lang="en-US" sz="2400">
                <a:solidFill>
                  <a:schemeClr val="dk1"/>
                </a:solidFill>
                <a:latin typeface="Corbel"/>
                <a:ea typeface="Corbel"/>
                <a:cs typeface="Corbel"/>
                <a:sym typeface="Corbel"/>
              </a:rPr>
              <a:t>PhD in Bioinformatics</a:t>
            </a:r>
            <a:endParaRPr/>
          </a:p>
          <a:p>
            <a:pPr marL="380990" marR="0" lvl="0" indent="-380990" algn="l" rtl="0">
              <a:spcBef>
                <a:spcPts val="0"/>
              </a:spcBef>
              <a:spcAft>
                <a:spcPts val="0"/>
              </a:spcAft>
              <a:buClr>
                <a:schemeClr val="dk1"/>
              </a:buClr>
              <a:buSzPts val="2400"/>
              <a:buFont typeface="Corbel"/>
              <a:buChar char="-"/>
            </a:pPr>
            <a:r>
              <a:rPr lang="en-US" sz="2400">
                <a:solidFill>
                  <a:schemeClr val="dk1"/>
                </a:solidFill>
                <a:latin typeface="Corbel"/>
                <a:ea typeface="Corbel"/>
                <a:cs typeface="Corbel"/>
                <a:sym typeface="Corbel"/>
              </a:rPr>
              <a:t>Training/Teaching</a:t>
            </a:r>
            <a:endParaRPr/>
          </a:p>
          <a:p>
            <a:pPr marL="380990" marR="0" lvl="0" indent="-380990" algn="l" rtl="0">
              <a:spcBef>
                <a:spcPts val="0"/>
              </a:spcBef>
              <a:spcAft>
                <a:spcPts val="0"/>
              </a:spcAft>
              <a:buClr>
                <a:schemeClr val="dk1"/>
              </a:buClr>
              <a:buSzPts val="2400"/>
              <a:buFont typeface="Corbel"/>
              <a:buChar char="-"/>
            </a:pPr>
            <a:r>
              <a:rPr lang="en-US" sz="2400">
                <a:solidFill>
                  <a:schemeClr val="dk1"/>
                </a:solidFill>
                <a:latin typeface="Corbel"/>
                <a:ea typeface="Corbel"/>
                <a:cs typeface="Corbel"/>
                <a:sym typeface="Corbel"/>
              </a:rPr>
              <a:t>ELIXIR</a:t>
            </a:r>
            <a:endParaRPr/>
          </a:p>
          <a:p>
            <a:pPr marL="380990" marR="0" lvl="0" indent="-380990" algn="l" rtl="0">
              <a:spcBef>
                <a:spcPts val="0"/>
              </a:spcBef>
              <a:spcAft>
                <a:spcPts val="0"/>
              </a:spcAft>
              <a:buClr>
                <a:schemeClr val="dk1"/>
              </a:buClr>
              <a:buSzPts val="2400"/>
              <a:buFont typeface="Corbel"/>
              <a:buChar char="-"/>
            </a:pPr>
            <a:r>
              <a:rPr lang="en-US" sz="2400">
                <a:solidFill>
                  <a:schemeClr val="dk1"/>
                </a:solidFill>
                <a:latin typeface="Corbel"/>
                <a:ea typeface="Corbel"/>
                <a:cs typeface="Corbel"/>
                <a:sym typeface="Corbel"/>
              </a:rPr>
              <a:t>Best practices in Software development</a:t>
            </a:r>
            <a:endParaRPr/>
          </a:p>
          <a:p>
            <a:pPr marL="380990" marR="0" lvl="0" indent="-380990" algn="l" rtl="0">
              <a:spcBef>
                <a:spcPts val="0"/>
              </a:spcBef>
              <a:spcAft>
                <a:spcPts val="0"/>
              </a:spcAft>
              <a:buClr>
                <a:schemeClr val="dk1"/>
              </a:buClr>
              <a:buSzPts val="2400"/>
              <a:buFont typeface="Corbel"/>
              <a:buChar char="-"/>
            </a:pPr>
            <a:r>
              <a:rPr lang="en-US" sz="2400">
                <a:solidFill>
                  <a:schemeClr val="dk1"/>
                </a:solidFill>
                <a:latin typeface="Corbel"/>
                <a:ea typeface="Corbel"/>
                <a:cs typeface="Corbel"/>
                <a:sym typeface="Corbel"/>
              </a:rPr>
              <a:t>Software Carpentry</a:t>
            </a:r>
            <a:endParaRPr/>
          </a:p>
          <a:p>
            <a:pPr marL="380990" marR="0" lvl="0" indent="-380990" algn="l" rtl="0">
              <a:spcBef>
                <a:spcPts val="0"/>
              </a:spcBef>
              <a:spcAft>
                <a:spcPts val="0"/>
              </a:spcAft>
              <a:buClr>
                <a:schemeClr val="dk1"/>
              </a:buClr>
              <a:buSzPts val="2400"/>
              <a:buFont typeface="Corbel"/>
              <a:buChar char="-"/>
            </a:pPr>
            <a:r>
              <a:rPr lang="en-US" sz="2400">
                <a:solidFill>
                  <a:schemeClr val="dk1"/>
                </a:solidFill>
                <a:latin typeface="Corbel"/>
                <a:ea typeface="Corbel"/>
                <a:cs typeface="Corbel"/>
                <a:sym typeface="Corbel"/>
              </a:rPr>
              <a:t>Carpentries Instructor Training</a:t>
            </a:r>
            <a:endParaRPr/>
          </a:p>
          <a:p>
            <a:pPr marL="380990" marR="0" lvl="0" indent="-380990" algn="l" rtl="0">
              <a:spcBef>
                <a:spcPts val="0"/>
              </a:spcBef>
              <a:spcAft>
                <a:spcPts val="0"/>
              </a:spcAft>
              <a:buClr>
                <a:schemeClr val="dk1"/>
              </a:buClr>
              <a:buSzPts val="2400"/>
              <a:buFont typeface="Corbel"/>
              <a:buChar char="-"/>
            </a:pPr>
            <a:r>
              <a:rPr lang="en-US" sz="2400">
                <a:solidFill>
                  <a:schemeClr val="dk1"/>
                </a:solidFill>
                <a:latin typeface="Corbel"/>
                <a:ea typeface="Corbel"/>
                <a:cs typeface="Corbel"/>
                <a:sym typeface="Corbel"/>
              </a:rPr>
              <a:t>Learning processes/educational psychology</a:t>
            </a:r>
            <a:endParaRPr/>
          </a:p>
          <a:p>
            <a:pPr marL="380990" marR="0" lvl="0" indent="-380990" algn="l" rtl="0">
              <a:spcBef>
                <a:spcPts val="0"/>
              </a:spcBef>
              <a:spcAft>
                <a:spcPts val="0"/>
              </a:spcAft>
              <a:buClr>
                <a:schemeClr val="dk1"/>
              </a:buClr>
              <a:buSzPts val="2400"/>
              <a:buFont typeface="Corbel"/>
              <a:buChar char="-"/>
            </a:pPr>
            <a:r>
              <a:rPr lang="en-US" sz="2400">
                <a:solidFill>
                  <a:schemeClr val="dk1"/>
                </a:solidFill>
                <a:latin typeface="Corbel"/>
                <a:ea typeface="Corbel"/>
                <a:cs typeface="Corbel"/>
                <a:sym typeface="Corbel"/>
              </a:rPr>
              <a:t>Cognitive sciences and learning</a:t>
            </a:r>
            <a:endParaRPr/>
          </a:p>
          <a:p>
            <a:pPr marL="380990" marR="0" lvl="0" indent="-380990" algn="l" rtl="0">
              <a:spcBef>
                <a:spcPts val="0"/>
              </a:spcBef>
              <a:spcAft>
                <a:spcPts val="0"/>
              </a:spcAft>
              <a:buClr>
                <a:schemeClr val="dk1"/>
              </a:buClr>
              <a:buSzPts val="2400"/>
              <a:buFont typeface="Corbel"/>
              <a:buChar char="-"/>
            </a:pPr>
            <a:r>
              <a:rPr lang="en-US" sz="2400">
                <a:solidFill>
                  <a:schemeClr val="dk1"/>
                </a:solidFill>
                <a:latin typeface="Corbel"/>
                <a:ea typeface="Corbel"/>
                <a:cs typeface="Corbel"/>
                <a:sym typeface="Corbel"/>
              </a:rPr>
              <a:t>ELIXIR-EXCELERATE TtT programme</a:t>
            </a:r>
            <a:endParaRPr/>
          </a:p>
        </p:txBody>
      </p:sp>
      <p:pic>
        <p:nvPicPr>
          <p:cNvPr id="138" name="Google Shape;138;p5"/>
          <p:cNvPicPr preferRelativeResize="0"/>
          <p:nvPr/>
        </p:nvPicPr>
        <p:blipFill rotWithShape="1">
          <a:blip r:embed="rId3">
            <a:alphaModFix/>
          </a:blip>
          <a:srcRect/>
          <a:stretch/>
        </p:blipFill>
        <p:spPr>
          <a:xfrm>
            <a:off x="9035850" y="513275"/>
            <a:ext cx="1849150" cy="2465525"/>
          </a:xfrm>
          <a:prstGeom prst="rect">
            <a:avLst/>
          </a:prstGeom>
          <a:noFill/>
          <a:ln>
            <a:noFill/>
          </a:ln>
        </p:spPr>
      </p:pic>
      <p:sp>
        <p:nvSpPr>
          <p:cNvPr id="139" name="Google Shape;139;p5"/>
          <p:cNvSpPr txBox="1">
            <a:spLocks noGrp="1"/>
          </p:cNvSpPr>
          <p:nvPr>
            <p:ph type="body" idx="1"/>
          </p:nvPr>
        </p:nvSpPr>
        <p:spPr>
          <a:xfrm>
            <a:off x="6905168" y="3162320"/>
            <a:ext cx="5400300" cy="3055500"/>
          </a:xfrm>
          <a:prstGeom prst="rect">
            <a:avLst/>
          </a:prstGeom>
          <a:noFill/>
          <a:ln>
            <a:noFill/>
          </a:ln>
        </p:spPr>
        <p:txBody>
          <a:bodyPr spcFirstLastPara="1" wrap="square" lIns="0" tIns="0" rIns="0" bIns="0" anchor="t" anchorCtr="0">
            <a:noAutofit/>
          </a:bodyPr>
          <a:lstStyle/>
          <a:p>
            <a:pPr marL="971550" lvl="1" indent="-425450" algn="l" rtl="0">
              <a:lnSpc>
                <a:spcPct val="90000"/>
              </a:lnSpc>
              <a:spcBef>
                <a:spcPts val="2133"/>
              </a:spcBef>
              <a:spcAft>
                <a:spcPts val="0"/>
              </a:spcAft>
              <a:buClr>
                <a:schemeClr val="dk1"/>
              </a:buClr>
              <a:buSzPts val="1400"/>
              <a:buNone/>
            </a:pPr>
            <a:endParaRPr>
              <a:latin typeface="Corbel"/>
              <a:ea typeface="Corbel"/>
              <a:cs typeface="Corbel"/>
              <a:sym typeface="Corbel"/>
            </a:endParaRPr>
          </a:p>
          <a:p>
            <a:pPr marL="0" lvl="0" indent="0" algn="l" rtl="0">
              <a:lnSpc>
                <a:spcPct val="90000"/>
              </a:lnSpc>
              <a:spcBef>
                <a:spcPts val="600"/>
              </a:spcBef>
              <a:spcAft>
                <a:spcPts val="0"/>
              </a:spcAft>
              <a:buClr>
                <a:schemeClr val="dk1"/>
              </a:buClr>
              <a:buSzPts val="1800"/>
              <a:buNone/>
            </a:pPr>
            <a:endParaRPr sz="2000">
              <a:solidFill>
                <a:schemeClr val="hlink"/>
              </a:solidFill>
              <a:latin typeface="Corbel"/>
              <a:ea typeface="Corbel"/>
              <a:cs typeface="Corbel"/>
              <a:sym typeface="Corbel"/>
            </a:endParaRPr>
          </a:p>
          <a:p>
            <a:pPr marL="0" lvl="0" indent="0" algn="l" rtl="0">
              <a:lnSpc>
                <a:spcPct val="90000"/>
              </a:lnSpc>
              <a:spcBef>
                <a:spcPts val="1200"/>
              </a:spcBef>
              <a:spcAft>
                <a:spcPts val="0"/>
              </a:spcAft>
              <a:buClr>
                <a:schemeClr val="hlink"/>
              </a:buClr>
              <a:buSzPts val="1800"/>
              <a:buNone/>
            </a:pPr>
            <a:r>
              <a:rPr lang="en-US" sz="2000">
                <a:solidFill>
                  <a:schemeClr val="hlink"/>
                </a:solidFill>
                <a:latin typeface="Corbel"/>
                <a:ea typeface="Corbel"/>
                <a:cs typeface="Corbel"/>
                <a:sym typeface="Corbel"/>
              </a:rPr>
              <a:t>		allegra.via@gmail.com</a:t>
            </a:r>
            <a:endParaRPr sz="2000">
              <a:latin typeface="Corbel"/>
              <a:ea typeface="Corbel"/>
              <a:cs typeface="Corbel"/>
              <a:sym typeface="Corbel"/>
            </a:endParaRPr>
          </a:p>
          <a:p>
            <a:pPr marL="0" lvl="0" indent="0" algn="l" rtl="0">
              <a:lnSpc>
                <a:spcPct val="90000"/>
              </a:lnSpc>
              <a:spcBef>
                <a:spcPts val="1200"/>
              </a:spcBef>
              <a:spcAft>
                <a:spcPts val="0"/>
              </a:spcAft>
              <a:buClr>
                <a:schemeClr val="dk1"/>
              </a:buClr>
              <a:buSzPts val="1100"/>
              <a:buNone/>
            </a:pPr>
            <a:r>
              <a:rPr lang="en-US" sz="2000">
                <a:solidFill>
                  <a:schemeClr val="hlink"/>
                </a:solidFill>
                <a:latin typeface="Corbel"/>
                <a:ea typeface="Corbel"/>
                <a:cs typeface="Corbel"/>
                <a:sym typeface="Corbel"/>
              </a:rPr>
              <a:t>		allegra.via</a:t>
            </a:r>
            <a:endParaRPr sz="2000">
              <a:latin typeface="Corbel"/>
              <a:ea typeface="Corbel"/>
              <a:cs typeface="Corbel"/>
              <a:sym typeface="Corbel"/>
            </a:endParaRPr>
          </a:p>
          <a:p>
            <a:pPr marL="0" lvl="0" indent="0" algn="l" rtl="0">
              <a:lnSpc>
                <a:spcPct val="90000"/>
              </a:lnSpc>
              <a:spcBef>
                <a:spcPts val="1200"/>
              </a:spcBef>
              <a:spcAft>
                <a:spcPts val="0"/>
              </a:spcAft>
              <a:buClr>
                <a:schemeClr val="dk1"/>
              </a:buClr>
              <a:buSzPts val="1100"/>
              <a:buNone/>
            </a:pPr>
            <a:r>
              <a:rPr lang="en-US" sz="2000">
                <a:solidFill>
                  <a:schemeClr val="hlink"/>
                </a:solidFill>
                <a:latin typeface="Corbel"/>
                <a:ea typeface="Corbel"/>
                <a:cs typeface="Corbel"/>
                <a:sym typeface="Corbel"/>
              </a:rPr>
              <a:t>		elixir_ita</a:t>
            </a:r>
            <a:endParaRPr sz="2000">
              <a:latin typeface="Corbel"/>
              <a:ea typeface="Corbel"/>
              <a:cs typeface="Corbel"/>
              <a:sym typeface="Corbel"/>
            </a:endParaRPr>
          </a:p>
        </p:txBody>
      </p:sp>
      <p:pic>
        <p:nvPicPr>
          <p:cNvPr id="140" name="Google Shape;140;p5"/>
          <p:cNvPicPr preferRelativeResize="0"/>
          <p:nvPr/>
        </p:nvPicPr>
        <p:blipFill rotWithShape="1">
          <a:blip r:embed="rId4">
            <a:alphaModFix/>
          </a:blip>
          <a:srcRect/>
          <a:stretch/>
        </p:blipFill>
        <p:spPr>
          <a:xfrm>
            <a:off x="8024368" y="5105345"/>
            <a:ext cx="534050" cy="405150"/>
          </a:xfrm>
          <a:prstGeom prst="rect">
            <a:avLst/>
          </a:prstGeom>
          <a:noFill/>
          <a:ln>
            <a:noFill/>
          </a:ln>
        </p:spPr>
      </p:pic>
      <p:pic>
        <p:nvPicPr>
          <p:cNvPr id="141" name="Google Shape;141;p5"/>
          <p:cNvPicPr preferRelativeResize="0"/>
          <p:nvPr/>
        </p:nvPicPr>
        <p:blipFill rotWithShape="1">
          <a:blip r:embed="rId5">
            <a:alphaModFix/>
          </a:blip>
          <a:srcRect/>
          <a:stretch/>
        </p:blipFill>
        <p:spPr>
          <a:xfrm flipH="1">
            <a:off x="8079526" y="4182712"/>
            <a:ext cx="405149" cy="405149"/>
          </a:xfrm>
          <a:prstGeom prst="rect">
            <a:avLst/>
          </a:prstGeom>
          <a:noFill/>
          <a:ln>
            <a:noFill/>
          </a:ln>
        </p:spPr>
      </p:pic>
      <p:pic>
        <p:nvPicPr>
          <p:cNvPr id="142" name="Google Shape;142;p5"/>
          <p:cNvPicPr preferRelativeResize="0"/>
          <p:nvPr/>
        </p:nvPicPr>
        <p:blipFill rotWithShape="1">
          <a:blip r:embed="rId6">
            <a:alphaModFix/>
          </a:blip>
          <a:srcRect/>
          <a:stretch/>
        </p:blipFill>
        <p:spPr>
          <a:xfrm>
            <a:off x="8079525" y="4643676"/>
            <a:ext cx="405150" cy="4051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Shape 389"/>
        <p:cNvGrpSpPr/>
        <p:nvPr/>
      </p:nvGrpSpPr>
      <p:grpSpPr>
        <a:xfrm>
          <a:off x="0" y="0"/>
          <a:ext cx="0" cy="0"/>
          <a:chOff x="0" y="0"/>
          <a:chExt cx="0" cy="0"/>
        </a:xfrm>
      </p:grpSpPr>
      <p:sp>
        <p:nvSpPr>
          <p:cNvPr id="390" name="Google Shape;390;p37"/>
          <p:cNvSpPr txBox="1">
            <a:spLocks noGrp="1"/>
          </p:cNvSpPr>
          <p:nvPr>
            <p:ph type="title"/>
          </p:nvPr>
        </p:nvSpPr>
        <p:spPr>
          <a:xfrm>
            <a:off x="2302883" y="519642"/>
            <a:ext cx="7687734" cy="5031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3"/>
              </a:buClr>
              <a:buSzPts val="1400"/>
              <a:buFont typeface="Corbel"/>
              <a:buNone/>
            </a:pPr>
            <a:r>
              <a:rPr lang="en-US">
                <a:solidFill>
                  <a:schemeClr val="accent5">
                    <a:lumMod val="75000"/>
                  </a:schemeClr>
                </a:solidFill>
              </a:rPr>
              <a:t>Novice vs Competent Practitioner vs Expert</a:t>
            </a:r>
            <a:endParaRPr>
              <a:solidFill>
                <a:schemeClr val="accent5">
                  <a:lumMod val="75000"/>
                </a:schemeClr>
              </a:solidFill>
            </a:endParaRPr>
          </a:p>
          <a:p>
            <a:pPr marL="0" lvl="0" indent="0" algn="l" rtl="0">
              <a:lnSpc>
                <a:spcPct val="90000"/>
              </a:lnSpc>
              <a:spcBef>
                <a:spcPts val="0"/>
              </a:spcBef>
              <a:spcAft>
                <a:spcPts val="0"/>
              </a:spcAft>
              <a:buClr>
                <a:schemeClr val="accent1"/>
              </a:buClr>
              <a:buSzPts val="1400"/>
              <a:buFont typeface="Corbel"/>
              <a:buNone/>
            </a:pPr>
            <a:endParaRPr>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a:solidFill>
                <a:schemeClr val="accent3"/>
              </a:solidFill>
            </a:endParaRPr>
          </a:p>
        </p:txBody>
      </p:sp>
      <p:sp>
        <p:nvSpPr>
          <p:cNvPr id="391" name="Google Shape;391;p37"/>
          <p:cNvSpPr txBox="1">
            <a:spLocks noGrp="1"/>
          </p:cNvSpPr>
          <p:nvPr>
            <p:ph type="body" idx="1"/>
          </p:nvPr>
        </p:nvSpPr>
        <p:spPr>
          <a:xfrm>
            <a:off x="711200" y="1525600"/>
            <a:ext cx="10871100" cy="4538315"/>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480"/>
              </a:spcBef>
              <a:spcAft>
                <a:spcPts val="0"/>
              </a:spcAft>
              <a:buSzPts val="2400"/>
              <a:buNone/>
            </a:pPr>
            <a:r>
              <a:rPr lang="en-US" sz="3200"/>
              <a:t>A </a:t>
            </a:r>
            <a:r>
              <a:rPr lang="en-US" sz="3200" b="1">
                <a:solidFill>
                  <a:schemeClr val="dk2"/>
                </a:solidFill>
              </a:rPr>
              <a:t>novice</a:t>
            </a:r>
            <a:r>
              <a:rPr lang="en-US" sz="3200"/>
              <a:t>, typically has not yet built a mental model of the field.</a:t>
            </a:r>
            <a:endParaRPr sz="3200"/>
          </a:p>
          <a:p>
            <a:pPr marL="0" lvl="0" indent="0" algn="ctr" rtl="0">
              <a:lnSpc>
                <a:spcPct val="90000"/>
              </a:lnSpc>
              <a:spcBef>
                <a:spcPts val="600"/>
              </a:spcBef>
              <a:spcAft>
                <a:spcPts val="0"/>
              </a:spcAft>
              <a:buSzPts val="2400"/>
              <a:buNone/>
            </a:pPr>
            <a:endParaRPr sz="3200"/>
          </a:p>
          <a:p>
            <a:pPr marL="0" lvl="0" indent="0" algn="ctr" rtl="0">
              <a:lnSpc>
                <a:spcPct val="90000"/>
              </a:lnSpc>
              <a:spcBef>
                <a:spcPts val="600"/>
              </a:spcBef>
              <a:spcAft>
                <a:spcPts val="600"/>
              </a:spcAft>
              <a:buSzPts val="2400"/>
              <a:buNone/>
            </a:pPr>
            <a:r>
              <a:rPr lang="en-US" sz="3200"/>
              <a:t>A </a:t>
            </a:r>
            <a:r>
              <a:rPr lang="en-US" sz="3200" b="1">
                <a:solidFill>
                  <a:schemeClr val="dk2"/>
                </a:solidFill>
              </a:rPr>
              <a:t>competent practitioner</a:t>
            </a:r>
            <a:r>
              <a:rPr lang="en-US" sz="3200"/>
              <a:t> has a mental model that works for many purposes, but will not be very accurate.</a:t>
            </a:r>
          </a:p>
          <a:p>
            <a:pPr marL="0" lvl="0" indent="0" algn="ctr" rtl="0">
              <a:lnSpc>
                <a:spcPct val="90000"/>
              </a:lnSpc>
              <a:spcBef>
                <a:spcPts val="600"/>
              </a:spcBef>
              <a:spcAft>
                <a:spcPts val="600"/>
              </a:spcAft>
              <a:buSzPts val="2400"/>
              <a:buNone/>
            </a:pPr>
            <a:endParaRPr lang="en-US" sz="3200"/>
          </a:p>
          <a:p>
            <a:pPr marL="0" lvl="0" indent="0" algn="ctr">
              <a:spcBef>
                <a:spcPts val="600"/>
              </a:spcBef>
              <a:spcAft>
                <a:spcPts val="600"/>
              </a:spcAft>
              <a:buNone/>
            </a:pPr>
            <a:r>
              <a:rPr lang="it-IT" sz="3200" b="1">
                <a:solidFill>
                  <a:schemeClr val="bg2">
                    <a:lumMod val="75000"/>
                  </a:schemeClr>
                </a:solidFill>
              </a:rPr>
              <a:t>Experts</a:t>
            </a:r>
            <a:r>
              <a:rPr lang="it-IT" sz="3200"/>
              <a:t>’ mental models are much more densely connected. Therefore they can jump directly from a problem to its solution because there is a direct link between the two in their mind</a:t>
            </a:r>
            <a:endParaRPr sz="3200"/>
          </a:p>
        </p:txBody>
      </p:sp>
    </p:spTree>
    <p:extLst>
      <p:ext uri="{BB962C8B-B14F-4D97-AF65-F5344CB8AC3E}">
        <p14:creationId xmlns:p14="http://schemas.microsoft.com/office/powerpoint/2010/main" val="34968285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389"/>
        <p:cNvGrpSpPr/>
        <p:nvPr/>
      </p:nvGrpSpPr>
      <p:grpSpPr>
        <a:xfrm>
          <a:off x="0" y="0"/>
          <a:ext cx="0" cy="0"/>
          <a:chOff x="0" y="0"/>
          <a:chExt cx="0" cy="0"/>
        </a:xfrm>
      </p:grpSpPr>
      <p:sp>
        <p:nvSpPr>
          <p:cNvPr id="2" name="TextBox 1">
            <a:extLst>
              <a:ext uri="{FF2B5EF4-FFF2-40B4-BE49-F238E27FC236}">
                <a16:creationId xmlns:a16="http://schemas.microsoft.com/office/drawing/2014/main" id="{D5E4DEBE-1D6E-F941-91F6-76894692F9CA}"/>
              </a:ext>
            </a:extLst>
          </p:cNvPr>
          <p:cNvSpPr txBox="1"/>
          <p:nvPr/>
        </p:nvSpPr>
        <p:spPr>
          <a:xfrm>
            <a:off x="1978836" y="1883350"/>
            <a:ext cx="7558479" cy="2554545"/>
          </a:xfrm>
          <a:prstGeom prst="rect">
            <a:avLst/>
          </a:prstGeom>
          <a:noFill/>
        </p:spPr>
        <p:txBody>
          <a:bodyPr wrap="none" rtlCol="0">
            <a:spAutoFit/>
          </a:bodyPr>
          <a:lstStyle/>
          <a:p>
            <a:pPr marL="685800" indent="-685800">
              <a:buFont typeface="Arial" panose="020B0604020202020204" pitchFamily="34" charset="0"/>
              <a:buChar char="•"/>
            </a:pPr>
            <a:r>
              <a:rPr lang="it-IT" sz="3200">
                <a:latin typeface="Corbel" panose="020B0503020204020204" pitchFamily="34" charset="0"/>
              </a:rPr>
              <a:t>It is not only a matter of knowledge</a:t>
            </a:r>
          </a:p>
          <a:p>
            <a:pPr marL="685800" indent="-685800">
              <a:buFont typeface="Arial" panose="020B0604020202020204" pitchFamily="34" charset="0"/>
              <a:buChar char="•"/>
            </a:pPr>
            <a:r>
              <a:rPr lang="it-IT" sz="3200">
                <a:latin typeface="Corbel" panose="020B0503020204020204" pitchFamily="34" charset="0"/>
              </a:rPr>
              <a:t>Help novices build a mental model</a:t>
            </a:r>
          </a:p>
          <a:p>
            <a:pPr marL="685800" indent="-685800">
              <a:buFont typeface="Arial" panose="020B0604020202020204" pitchFamily="34" charset="0"/>
              <a:buChar char="•"/>
            </a:pPr>
            <a:r>
              <a:rPr lang="it-IT" sz="3200">
                <a:latin typeface="Corbel" panose="020B0503020204020204" pitchFamily="34" charset="0"/>
              </a:rPr>
              <a:t>Help learners make connections</a:t>
            </a:r>
          </a:p>
          <a:p>
            <a:pPr marL="685800" indent="-685800">
              <a:buFont typeface="Arial" panose="020B0604020202020204" pitchFamily="34" charset="0"/>
              <a:buChar char="•"/>
            </a:pPr>
            <a:r>
              <a:rPr lang="it-IT" sz="3200">
                <a:latin typeface="Corbel" panose="020B0503020204020204" pitchFamily="34" charset="0"/>
              </a:rPr>
              <a:t>Detect and remediate misconceptions</a:t>
            </a:r>
          </a:p>
          <a:p>
            <a:pPr marL="685800" indent="-685800">
              <a:buFont typeface="Arial" panose="020B0604020202020204" pitchFamily="34" charset="0"/>
              <a:buChar char="•"/>
            </a:pPr>
            <a:r>
              <a:rPr lang="it-IT" sz="3200">
                <a:latin typeface="Corbel" panose="020B0503020204020204" pitchFamily="34" charset="0"/>
              </a:rPr>
              <a:t>Be aware of the limitations of expertise </a:t>
            </a:r>
          </a:p>
        </p:txBody>
      </p:sp>
      <p:sp>
        <p:nvSpPr>
          <p:cNvPr id="5" name="Google Shape;458;p47">
            <a:extLst>
              <a:ext uri="{FF2B5EF4-FFF2-40B4-BE49-F238E27FC236}">
                <a16:creationId xmlns:a16="http://schemas.microsoft.com/office/drawing/2014/main" id="{FC1FD230-1D27-524B-9672-28603993FBB0}"/>
              </a:ext>
            </a:extLst>
          </p:cNvPr>
          <p:cNvSpPr txBox="1">
            <a:spLocks/>
          </p:cNvSpPr>
          <p:nvPr/>
        </p:nvSpPr>
        <p:spPr>
          <a:xfrm>
            <a:off x="3414840" y="992879"/>
            <a:ext cx="5208027" cy="50323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1400"/>
              <a:buFont typeface="Corbel"/>
              <a:buNone/>
              <a:defRPr sz="3200" b="0" i="0" u="none" strike="noStrike" cap="none">
                <a:solidFill>
                  <a:schemeClr val="accent1"/>
                </a:solidFill>
                <a:latin typeface="Corbel"/>
                <a:ea typeface="Corbel"/>
                <a:cs typeface="Corbel"/>
                <a:sym typeface="Corbel"/>
              </a:defRPr>
            </a:lvl1pPr>
            <a:lvl2pPr marR="0" lvl="1" algn="l" rtl="0">
              <a:lnSpc>
                <a:spcPct val="100000"/>
              </a:lnSpc>
              <a:spcBef>
                <a:spcPts val="0"/>
              </a:spcBef>
              <a:spcAft>
                <a:spcPts val="0"/>
              </a:spcAft>
              <a:buClr>
                <a:schemeClr val="accent1"/>
              </a:buClr>
              <a:buSzPts val="1400"/>
              <a:buFont typeface="Corbel"/>
              <a:buNone/>
              <a:defRPr sz="3200" b="0" i="0" u="none" strike="noStrike" cap="none">
                <a:solidFill>
                  <a:schemeClr val="accent1"/>
                </a:solidFill>
                <a:latin typeface="Corbel"/>
                <a:ea typeface="Corbel"/>
                <a:cs typeface="Corbel"/>
                <a:sym typeface="Corbel"/>
              </a:defRPr>
            </a:lvl2pPr>
            <a:lvl3pPr marR="0" lvl="2" algn="l" rtl="0">
              <a:lnSpc>
                <a:spcPct val="100000"/>
              </a:lnSpc>
              <a:spcBef>
                <a:spcPts val="0"/>
              </a:spcBef>
              <a:spcAft>
                <a:spcPts val="0"/>
              </a:spcAft>
              <a:buClr>
                <a:schemeClr val="accent1"/>
              </a:buClr>
              <a:buSzPts val="1400"/>
              <a:buFont typeface="Corbel"/>
              <a:buNone/>
              <a:defRPr sz="3200" b="0" i="0" u="none" strike="noStrike" cap="none">
                <a:solidFill>
                  <a:schemeClr val="accent1"/>
                </a:solidFill>
                <a:latin typeface="Corbel"/>
                <a:ea typeface="Corbel"/>
                <a:cs typeface="Corbel"/>
                <a:sym typeface="Corbel"/>
              </a:defRPr>
            </a:lvl3pPr>
            <a:lvl4pPr marR="0" lvl="3" algn="l" rtl="0">
              <a:lnSpc>
                <a:spcPct val="100000"/>
              </a:lnSpc>
              <a:spcBef>
                <a:spcPts val="0"/>
              </a:spcBef>
              <a:spcAft>
                <a:spcPts val="0"/>
              </a:spcAft>
              <a:buClr>
                <a:schemeClr val="accent1"/>
              </a:buClr>
              <a:buSzPts val="1400"/>
              <a:buFont typeface="Corbel"/>
              <a:buNone/>
              <a:defRPr sz="3200" b="0" i="0" u="none" strike="noStrike" cap="none">
                <a:solidFill>
                  <a:schemeClr val="accent1"/>
                </a:solidFill>
                <a:latin typeface="Corbel"/>
                <a:ea typeface="Corbel"/>
                <a:cs typeface="Corbel"/>
                <a:sym typeface="Corbel"/>
              </a:defRPr>
            </a:lvl4pPr>
            <a:lvl5pPr marR="0" lvl="4" algn="l" rtl="0">
              <a:lnSpc>
                <a:spcPct val="100000"/>
              </a:lnSpc>
              <a:spcBef>
                <a:spcPts val="0"/>
              </a:spcBef>
              <a:spcAft>
                <a:spcPts val="0"/>
              </a:spcAft>
              <a:buClr>
                <a:schemeClr val="accent1"/>
              </a:buClr>
              <a:buSzPts val="1400"/>
              <a:buFont typeface="Corbel"/>
              <a:buNone/>
              <a:defRPr sz="3200" b="0" i="0" u="none" strike="noStrike" cap="none">
                <a:solidFill>
                  <a:schemeClr val="accent1"/>
                </a:solidFill>
                <a:latin typeface="Corbel"/>
                <a:ea typeface="Corbel"/>
                <a:cs typeface="Corbel"/>
                <a:sym typeface="Corbel"/>
              </a:defRPr>
            </a:lvl5pPr>
            <a:lvl6pPr marR="0" lvl="5"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9pPr>
          </a:lstStyle>
          <a:p>
            <a:r>
              <a:rPr lang="en-US" sz="3600" b="1"/>
              <a:t>What facilitates learning? </a:t>
            </a:r>
            <a:endParaRPr lang="en-US"/>
          </a:p>
        </p:txBody>
      </p:sp>
      <p:sp>
        <p:nvSpPr>
          <p:cNvPr id="6" name="TextBox 5">
            <a:extLst>
              <a:ext uri="{FF2B5EF4-FFF2-40B4-BE49-F238E27FC236}">
                <a16:creationId xmlns:a16="http://schemas.microsoft.com/office/drawing/2014/main" id="{45E4C9D1-34D1-144A-B91B-41EA8913A272}"/>
              </a:ext>
            </a:extLst>
          </p:cNvPr>
          <p:cNvSpPr txBox="1"/>
          <p:nvPr/>
        </p:nvSpPr>
        <p:spPr>
          <a:xfrm>
            <a:off x="3414840" y="4437895"/>
            <a:ext cx="3441968" cy="954107"/>
          </a:xfrm>
          <a:prstGeom prst="rect">
            <a:avLst/>
          </a:prstGeom>
          <a:noFill/>
        </p:spPr>
        <p:txBody>
          <a:bodyPr wrap="none" rtlCol="0">
            <a:spAutoFit/>
          </a:bodyPr>
          <a:lstStyle/>
          <a:p>
            <a:pPr lvl="4"/>
            <a:r>
              <a:rPr lang="it-IT" sz="2800">
                <a:latin typeface="Corbel" panose="020B0503020204020204" pitchFamily="34" charset="0"/>
              </a:rPr>
              <a:t>- expert blind spot</a:t>
            </a:r>
          </a:p>
          <a:p>
            <a:pPr lvl="4"/>
            <a:r>
              <a:rPr lang="it-IT" sz="2800">
                <a:latin typeface="Corbel" panose="020B0503020204020204" pitchFamily="34" charset="0"/>
              </a:rPr>
              <a:t>- fluid representations</a:t>
            </a:r>
          </a:p>
        </p:txBody>
      </p:sp>
    </p:spTree>
    <p:extLst>
      <p:ext uri="{BB962C8B-B14F-4D97-AF65-F5344CB8AC3E}">
        <p14:creationId xmlns:p14="http://schemas.microsoft.com/office/powerpoint/2010/main" val="36635445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465"/>
        <p:cNvGrpSpPr/>
        <p:nvPr/>
      </p:nvGrpSpPr>
      <p:grpSpPr>
        <a:xfrm>
          <a:off x="0" y="0"/>
          <a:ext cx="0" cy="0"/>
          <a:chOff x="0" y="0"/>
          <a:chExt cx="0" cy="0"/>
        </a:xfrm>
      </p:grpSpPr>
      <p:sp>
        <p:nvSpPr>
          <p:cNvPr id="466" name="Google Shape;466;p48"/>
          <p:cNvSpPr txBox="1">
            <a:spLocks noGrp="1"/>
          </p:cNvSpPr>
          <p:nvPr>
            <p:ph type="title"/>
          </p:nvPr>
        </p:nvSpPr>
        <p:spPr>
          <a:xfrm>
            <a:off x="3165983" y="452128"/>
            <a:ext cx="5728634" cy="5031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7F7F7F"/>
              </a:buClr>
              <a:buSzPts val="1400"/>
              <a:buFont typeface="Corbel"/>
              <a:buNone/>
            </a:pPr>
            <a:r>
              <a:rPr lang="en-US">
                <a:solidFill>
                  <a:srgbClr val="7F7F7F"/>
                </a:solidFill>
              </a:rPr>
              <a:t>3 main classes of misconceptions</a:t>
            </a:r>
            <a:endParaRPr>
              <a:solidFill>
                <a:srgbClr val="7F7F7F"/>
              </a:solidFill>
            </a:endParaRPr>
          </a:p>
          <a:p>
            <a:pPr marL="0" lvl="0" indent="0" algn="l" rtl="0">
              <a:lnSpc>
                <a:spcPct val="90000"/>
              </a:lnSpc>
              <a:spcBef>
                <a:spcPts val="0"/>
              </a:spcBef>
              <a:spcAft>
                <a:spcPts val="0"/>
              </a:spcAft>
              <a:buClr>
                <a:schemeClr val="accent1"/>
              </a:buClr>
              <a:buSzPts val="1400"/>
              <a:buFont typeface="Corbel"/>
              <a:buNone/>
            </a:pPr>
            <a:endParaRPr>
              <a:solidFill>
                <a:srgbClr val="7F7F7F"/>
              </a:solidFill>
            </a:endParaRPr>
          </a:p>
          <a:p>
            <a:pPr marL="0" lvl="0" indent="0" algn="l" rtl="0">
              <a:lnSpc>
                <a:spcPct val="90000"/>
              </a:lnSpc>
              <a:spcBef>
                <a:spcPts val="0"/>
              </a:spcBef>
              <a:spcAft>
                <a:spcPts val="0"/>
              </a:spcAft>
              <a:buClr>
                <a:schemeClr val="accent1"/>
              </a:buClr>
              <a:buSzPts val="1400"/>
              <a:buFont typeface="Corbel"/>
              <a:buNone/>
            </a:pPr>
            <a:endParaRPr>
              <a:solidFill>
                <a:srgbClr val="7F7F7F"/>
              </a:solidFill>
            </a:endParaRPr>
          </a:p>
          <a:p>
            <a:pPr marL="0" lvl="0" indent="0" algn="l" rtl="0">
              <a:lnSpc>
                <a:spcPct val="90000"/>
              </a:lnSpc>
              <a:spcBef>
                <a:spcPts val="0"/>
              </a:spcBef>
              <a:spcAft>
                <a:spcPts val="0"/>
              </a:spcAft>
              <a:buClr>
                <a:schemeClr val="accent1"/>
              </a:buClr>
              <a:buSzPts val="1400"/>
              <a:buFont typeface="Corbel"/>
              <a:buNone/>
            </a:pPr>
            <a:endParaRPr>
              <a:solidFill>
                <a:srgbClr val="7F7F7F"/>
              </a:solidFill>
            </a:endParaRPr>
          </a:p>
          <a:p>
            <a:pPr marL="0" lvl="0" indent="0" algn="l" rtl="0">
              <a:lnSpc>
                <a:spcPct val="90000"/>
              </a:lnSpc>
              <a:spcBef>
                <a:spcPts val="0"/>
              </a:spcBef>
              <a:spcAft>
                <a:spcPts val="0"/>
              </a:spcAft>
              <a:buClr>
                <a:schemeClr val="accent1"/>
              </a:buClr>
              <a:buSzPts val="1400"/>
              <a:buFont typeface="Corbel"/>
              <a:buNone/>
            </a:pPr>
            <a:endParaRPr>
              <a:solidFill>
                <a:srgbClr val="7F7F7F"/>
              </a:solidFill>
            </a:endParaRPr>
          </a:p>
        </p:txBody>
      </p:sp>
      <p:sp>
        <p:nvSpPr>
          <p:cNvPr id="467" name="Google Shape;467;p48"/>
          <p:cNvSpPr txBox="1">
            <a:spLocks noGrp="1"/>
          </p:cNvSpPr>
          <p:nvPr>
            <p:ph type="body" idx="1"/>
          </p:nvPr>
        </p:nvSpPr>
        <p:spPr>
          <a:xfrm>
            <a:off x="711200" y="1525600"/>
            <a:ext cx="10871100" cy="40335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480"/>
              </a:spcBef>
              <a:spcAft>
                <a:spcPts val="0"/>
              </a:spcAft>
              <a:buSzPts val="2400"/>
              <a:buNone/>
            </a:pPr>
            <a:r>
              <a:rPr lang="en-US" sz="3000" b="1">
                <a:solidFill>
                  <a:schemeClr val="dk2"/>
                </a:solidFill>
              </a:rPr>
              <a:t>Simple factual errors</a:t>
            </a:r>
            <a:r>
              <a:rPr lang="en-US" sz="3000"/>
              <a:t>: These are the easiest to correct.</a:t>
            </a:r>
            <a:endParaRPr sz="3000"/>
          </a:p>
          <a:p>
            <a:pPr marL="0" lvl="0" indent="0" algn="l" rtl="0">
              <a:lnSpc>
                <a:spcPct val="90000"/>
              </a:lnSpc>
              <a:spcBef>
                <a:spcPts val="600"/>
              </a:spcBef>
              <a:spcAft>
                <a:spcPts val="0"/>
              </a:spcAft>
              <a:buClr>
                <a:schemeClr val="dk1"/>
              </a:buClr>
              <a:buSzPts val="1100"/>
              <a:buFont typeface="Arial"/>
              <a:buNone/>
            </a:pPr>
            <a:endParaRPr sz="3000"/>
          </a:p>
          <a:p>
            <a:pPr marL="0" lvl="0" indent="0" algn="l" rtl="0">
              <a:lnSpc>
                <a:spcPct val="90000"/>
              </a:lnSpc>
              <a:spcBef>
                <a:spcPts val="600"/>
              </a:spcBef>
              <a:spcAft>
                <a:spcPts val="0"/>
              </a:spcAft>
              <a:buSzPts val="2400"/>
              <a:buNone/>
            </a:pPr>
            <a:r>
              <a:rPr lang="en-US" sz="3000" b="1">
                <a:solidFill>
                  <a:schemeClr val="dk2"/>
                </a:solidFill>
              </a:rPr>
              <a:t>Broken models</a:t>
            </a:r>
            <a:r>
              <a:rPr lang="en-US" sz="3000"/>
              <a:t>: We can address these by having learners reason through examples to see contradictions.</a:t>
            </a:r>
            <a:endParaRPr sz="3000"/>
          </a:p>
          <a:p>
            <a:pPr marL="0" lvl="0" indent="0" algn="l" rtl="0">
              <a:lnSpc>
                <a:spcPct val="90000"/>
              </a:lnSpc>
              <a:spcBef>
                <a:spcPts val="600"/>
              </a:spcBef>
              <a:spcAft>
                <a:spcPts val="0"/>
              </a:spcAft>
              <a:buClr>
                <a:schemeClr val="dk1"/>
              </a:buClr>
              <a:buSzPts val="1100"/>
              <a:buFont typeface="Arial"/>
              <a:buNone/>
            </a:pPr>
            <a:endParaRPr sz="3000"/>
          </a:p>
          <a:p>
            <a:pPr marL="0" lvl="0" indent="0" algn="l" rtl="0">
              <a:lnSpc>
                <a:spcPct val="90000"/>
              </a:lnSpc>
              <a:spcBef>
                <a:spcPts val="600"/>
              </a:spcBef>
              <a:spcAft>
                <a:spcPts val="0"/>
              </a:spcAft>
              <a:buClr>
                <a:schemeClr val="dk1"/>
              </a:buClr>
              <a:buSzPts val="1100"/>
              <a:buFont typeface="Arial"/>
              <a:buNone/>
            </a:pPr>
            <a:r>
              <a:rPr lang="en-US" sz="3000" b="1">
                <a:solidFill>
                  <a:schemeClr val="dk2"/>
                </a:solidFill>
              </a:rPr>
              <a:t>Fundamental beliefs</a:t>
            </a:r>
            <a:r>
              <a:rPr lang="en-US" sz="3000"/>
              <a:t>: These beliefs are deeply connected to the learner’s social identity and are the hardest to change.</a:t>
            </a:r>
            <a:endParaRPr sz="3000"/>
          </a:p>
          <a:p>
            <a:pPr marL="0" lvl="0" indent="0" algn="l" rtl="0">
              <a:lnSpc>
                <a:spcPct val="90000"/>
              </a:lnSpc>
              <a:spcBef>
                <a:spcPts val="600"/>
              </a:spcBef>
              <a:spcAft>
                <a:spcPts val="0"/>
              </a:spcAft>
              <a:buClr>
                <a:schemeClr val="dk1"/>
              </a:buClr>
              <a:buSzPts val="1100"/>
              <a:buFont typeface="Arial"/>
              <a:buNone/>
            </a:pPr>
            <a:endParaRPr sz="3000"/>
          </a:p>
          <a:p>
            <a:pPr marL="0" lvl="0" indent="0" algn="l" rtl="0">
              <a:lnSpc>
                <a:spcPct val="90000"/>
              </a:lnSpc>
              <a:spcBef>
                <a:spcPts val="600"/>
              </a:spcBef>
              <a:spcAft>
                <a:spcPts val="600"/>
              </a:spcAft>
              <a:buSzPts val="2400"/>
              <a:buNone/>
            </a:pPr>
            <a:endParaRPr sz="3000"/>
          </a:p>
        </p:txBody>
      </p:sp>
    </p:spTree>
    <p:extLst>
      <p:ext uri="{BB962C8B-B14F-4D97-AF65-F5344CB8AC3E}">
        <p14:creationId xmlns:p14="http://schemas.microsoft.com/office/powerpoint/2010/main" val="14702900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Shape 585"/>
        <p:cNvGrpSpPr/>
        <p:nvPr/>
      </p:nvGrpSpPr>
      <p:grpSpPr>
        <a:xfrm>
          <a:off x="0" y="0"/>
          <a:ext cx="0" cy="0"/>
          <a:chOff x="0" y="0"/>
          <a:chExt cx="0" cy="0"/>
        </a:xfrm>
      </p:grpSpPr>
      <p:sp>
        <p:nvSpPr>
          <p:cNvPr id="586" name="Google Shape;586;p63"/>
          <p:cNvSpPr txBox="1">
            <a:spLocks noGrp="1"/>
          </p:cNvSpPr>
          <p:nvPr>
            <p:ph type="title"/>
          </p:nvPr>
        </p:nvSpPr>
        <p:spPr>
          <a:xfrm>
            <a:off x="566920" y="949392"/>
            <a:ext cx="11031521" cy="82646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3"/>
              </a:buClr>
              <a:buSzPts val="1400"/>
              <a:buFont typeface="Corbel"/>
              <a:buNone/>
            </a:pPr>
            <a:r>
              <a:rPr lang="en-US" sz="4000">
                <a:solidFill>
                  <a:schemeClr val="accent3"/>
                </a:solidFill>
              </a:rPr>
              <a:t>What can we do to make room in working memory?</a:t>
            </a:r>
            <a:endParaRPr sz="4000">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sz="4000">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sz="4000">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sz="4000">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sz="4000">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sz="4000">
              <a:solidFill>
                <a:schemeClr val="accent3"/>
              </a:solidFill>
            </a:endParaRPr>
          </a:p>
          <a:p>
            <a:pPr marL="0" lvl="0" indent="0" algn="l" rtl="0">
              <a:lnSpc>
                <a:spcPct val="90000"/>
              </a:lnSpc>
              <a:spcBef>
                <a:spcPts val="0"/>
              </a:spcBef>
              <a:spcAft>
                <a:spcPts val="0"/>
              </a:spcAft>
              <a:buClr>
                <a:schemeClr val="accent1"/>
              </a:buClr>
              <a:buSzPts val="1400"/>
              <a:buFont typeface="Corbel"/>
              <a:buNone/>
            </a:pPr>
            <a:endParaRPr sz="4000">
              <a:solidFill>
                <a:schemeClr val="accent3"/>
              </a:solidFill>
            </a:endParaRPr>
          </a:p>
        </p:txBody>
      </p:sp>
      <p:sp>
        <p:nvSpPr>
          <p:cNvPr id="587" name="Google Shape;587;p63"/>
          <p:cNvSpPr txBox="1">
            <a:spLocks noGrp="1"/>
          </p:cNvSpPr>
          <p:nvPr>
            <p:ph type="body" idx="1"/>
          </p:nvPr>
        </p:nvSpPr>
        <p:spPr>
          <a:xfrm>
            <a:off x="1593616" y="2626088"/>
            <a:ext cx="7274560" cy="2375840"/>
          </a:xfrm>
          <a:prstGeom prst="rect">
            <a:avLst/>
          </a:prstGeom>
          <a:noFill/>
          <a:ln>
            <a:noFill/>
          </a:ln>
        </p:spPr>
        <p:txBody>
          <a:bodyPr spcFirstLastPara="1" wrap="square" lIns="0" tIns="0" rIns="0" bIns="0" anchor="t" anchorCtr="0">
            <a:noAutofit/>
          </a:bodyPr>
          <a:lstStyle/>
          <a:p>
            <a:pPr indent="-419100">
              <a:buSzPts val="3000"/>
            </a:pPr>
            <a:r>
              <a:rPr lang="en-US" sz="3200"/>
              <a:t>Chunking</a:t>
            </a:r>
          </a:p>
          <a:p>
            <a:pPr marL="457200" lvl="0" indent="-419100" algn="l" rtl="0">
              <a:lnSpc>
                <a:spcPct val="90000"/>
              </a:lnSpc>
              <a:spcBef>
                <a:spcPts val="480"/>
              </a:spcBef>
              <a:spcAft>
                <a:spcPts val="0"/>
              </a:spcAft>
              <a:buSzPts val="3000"/>
              <a:buChar char="•"/>
            </a:pPr>
            <a:r>
              <a:rPr lang="en-US" sz="3200"/>
              <a:t>Increase background knowledge</a:t>
            </a:r>
            <a:endParaRPr sz="3200"/>
          </a:p>
          <a:p>
            <a:pPr marL="457200" lvl="0" indent="-419100" algn="l" rtl="0">
              <a:lnSpc>
                <a:spcPct val="90000"/>
              </a:lnSpc>
              <a:spcBef>
                <a:spcPts val="600"/>
              </a:spcBef>
              <a:spcAft>
                <a:spcPts val="0"/>
              </a:spcAft>
              <a:buSzPts val="3000"/>
              <a:buChar char="•"/>
            </a:pPr>
            <a:r>
              <a:rPr lang="en-US" sz="3200"/>
              <a:t>Avoid extraneous cognitive load</a:t>
            </a:r>
            <a:endParaRPr sz="3200"/>
          </a:p>
          <a:p>
            <a:pPr marL="457200" lvl="0" indent="0" algn="l" rtl="0">
              <a:lnSpc>
                <a:spcPct val="90000"/>
              </a:lnSpc>
              <a:spcBef>
                <a:spcPts val="600"/>
              </a:spcBef>
              <a:spcAft>
                <a:spcPts val="600"/>
              </a:spcAft>
              <a:buSzPts val="2400"/>
              <a:buNone/>
            </a:pPr>
            <a:endParaRPr sz="3000"/>
          </a:p>
        </p:txBody>
      </p:sp>
    </p:spTree>
    <p:extLst>
      <p:ext uri="{BB962C8B-B14F-4D97-AF65-F5344CB8AC3E}">
        <p14:creationId xmlns:p14="http://schemas.microsoft.com/office/powerpoint/2010/main" val="4122324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Shape 592"/>
        <p:cNvGrpSpPr/>
        <p:nvPr/>
      </p:nvGrpSpPr>
      <p:grpSpPr>
        <a:xfrm>
          <a:off x="0" y="0"/>
          <a:ext cx="0" cy="0"/>
          <a:chOff x="0" y="0"/>
          <a:chExt cx="0" cy="0"/>
        </a:xfrm>
      </p:grpSpPr>
      <p:sp>
        <p:nvSpPr>
          <p:cNvPr id="593" name="Google Shape;593;p64"/>
          <p:cNvSpPr txBox="1">
            <a:spLocks noGrp="1"/>
          </p:cNvSpPr>
          <p:nvPr>
            <p:ph type="title"/>
          </p:nvPr>
        </p:nvSpPr>
        <p:spPr>
          <a:xfrm>
            <a:off x="4560147" y="383251"/>
            <a:ext cx="2522297" cy="5031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3"/>
              </a:buClr>
              <a:buSzPts val="1400"/>
              <a:buFont typeface="Corbel"/>
              <a:buNone/>
            </a:pPr>
            <a:r>
              <a:rPr lang="en-US">
                <a:solidFill>
                  <a:schemeClr val="accent3"/>
                </a:solidFill>
                <a:latin typeface="Corbel"/>
                <a:ea typeface="Corbel"/>
                <a:cs typeface="Corbel"/>
                <a:sym typeface="Corbel"/>
              </a:rPr>
              <a:t>Cognitive load</a:t>
            </a:r>
            <a:endParaRPr>
              <a:solidFill>
                <a:schemeClr val="accent3"/>
              </a:solidFill>
              <a:latin typeface="Corbel"/>
              <a:ea typeface="Corbel"/>
              <a:cs typeface="Corbel"/>
              <a:sym typeface="Corbel"/>
            </a:endParaRPr>
          </a:p>
          <a:p>
            <a:pPr marL="0" lvl="0" indent="0" algn="l" rtl="0">
              <a:lnSpc>
                <a:spcPct val="90000"/>
              </a:lnSpc>
              <a:spcBef>
                <a:spcPts val="0"/>
              </a:spcBef>
              <a:spcAft>
                <a:spcPts val="0"/>
              </a:spcAft>
              <a:buClr>
                <a:schemeClr val="accent1"/>
              </a:buClr>
              <a:buSzPts val="1400"/>
              <a:buFont typeface="Corbel"/>
              <a:buNone/>
            </a:pPr>
            <a:endParaRPr>
              <a:solidFill>
                <a:schemeClr val="accent3"/>
              </a:solidFill>
              <a:latin typeface="Corbel"/>
              <a:ea typeface="Corbel"/>
              <a:cs typeface="Corbel"/>
              <a:sym typeface="Corbel"/>
            </a:endParaRPr>
          </a:p>
          <a:p>
            <a:pPr marL="0" lvl="0" indent="0" algn="l" rtl="0">
              <a:lnSpc>
                <a:spcPct val="90000"/>
              </a:lnSpc>
              <a:spcBef>
                <a:spcPts val="0"/>
              </a:spcBef>
              <a:spcAft>
                <a:spcPts val="0"/>
              </a:spcAft>
              <a:buClr>
                <a:schemeClr val="accent1"/>
              </a:buClr>
              <a:buSzPts val="1400"/>
              <a:buFont typeface="Corbel"/>
              <a:buNone/>
            </a:pPr>
            <a:endParaRPr>
              <a:solidFill>
                <a:schemeClr val="accent3"/>
              </a:solidFill>
              <a:latin typeface="Corbel"/>
              <a:ea typeface="Corbel"/>
              <a:cs typeface="Corbel"/>
              <a:sym typeface="Corbel"/>
            </a:endParaRPr>
          </a:p>
        </p:txBody>
      </p:sp>
      <p:sp>
        <p:nvSpPr>
          <p:cNvPr id="594" name="Google Shape;594;p64"/>
          <p:cNvSpPr txBox="1"/>
          <p:nvPr/>
        </p:nvSpPr>
        <p:spPr>
          <a:xfrm>
            <a:off x="750875" y="1159300"/>
            <a:ext cx="10808700" cy="5489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US" sz="2700" b="1">
                <a:solidFill>
                  <a:schemeClr val="dk2"/>
                </a:solidFill>
                <a:latin typeface="Corbel"/>
                <a:ea typeface="Corbel"/>
                <a:cs typeface="Corbel"/>
                <a:sym typeface="Corbel"/>
              </a:rPr>
              <a:t>Intrinsic cognitive load</a:t>
            </a:r>
            <a:r>
              <a:rPr lang="en-US" sz="2700">
                <a:solidFill>
                  <a:schemeClr val="dk1"/>
                </a:solidFill>
                <a:latin typeface="Corbel"/>
                <a:ea typeface="Corbel"/>
                <a:cs typeface="Corbel"/>
                <a:sym typeface="Corbel"/>
              </a:rPr>
              <a:t> is the effort associated with a specific topic.</a:t>
            </a:r>
            <a:endParaRPr sz="2700">
              <a:solidFill>
                <a:schemeClr val="dk1"/>
              </a:solidFill>
              <a:latin typeface="Corbel"/>
              <a:ea typeface="Corbel"/>
              <a:cs typeface="Corbel"/>
              <a:sym typeface="Corbel"/>
            </a:endParaRPr>
          </a:p>
          <a:p>
            <a:pPr marL="0" marR="0" lvl="0" indent="0" algn="l" rtl="0">
              <a:spcBef>
                <a:spcPts val="0"/>
              </a:spcBef>
              <a:spcAft>
                <a:spcPts val="0"/>
              </a:spcAft>
              <a:buClr>
                <a:schemeClr val="dk1"/>
              </a:buClr>
              <a:buSzPts val="1100"/>
              <a:buFont typeface="Arial"/>
              <a:buNone/>
            </a:pPr>
            <a:endParaRPr sz="2700">
              <a:solidFill>
                <a:schemeClr val="dk1"/>
              </a:solidFill>
              <a:latin typeface="Corbel"/>
              <a:ea typeface="Corbel"/>
              <a:cs typeface="Corbel"/>
              <a:sym typeface="Corbel"/>
            </a:endParaRPr>
          </a:p>
          <a:p>
            <a:pPr marL="0" marR="0" lvl="0" indent="0" algn="l" rtl="0">
              <a:spcBef>
                <a:spcPts val="0"/>
              </a:spcBef>
              <a:spcAft>
                <a:spcPts val="0"/>
              </a:spcAft>
              <a:buClr>
                <a:schemeClr val="dk1"/>
              </a:buClr>
              <a:buSzPts val="1100"/>
              <a:buFont typeface="Arial"/>
              <a:buNone/>
            </a:pPr>
            <a:r>
              <a:rPr lang="en-US" sz="2700" b="1">
                <a:solidFill>
                  <a:schemeClr val="dk2"/>
                </a:solidFill>
                <a:latin typeface="Corbel"/>
                <a:ea typeface="Corbel"/>
                <a:cs typeface="Corbel"/>
                <a:sym typeface="Corbel"/>
              </a:rPr>
              <a:t>Germane cognitive load</a:t>
            </a:r>
            <a:r>
              <a:rPr lang="en-US" sz="2700">
                <a:solidFill>
                  <a:schemeClr val="dk1"/>
                </a:solidFill>
                <a:latin typeface="Corbel"/>
                <a:ea typeface="Corbel"/>
                <a:cs typeface="Corbel"/>
                <a:sym typeface="Corbel"/>
              </a:rPr>
              <a:t> it is the (desirable) mental effort required to create linkages between new information and old.</a:t>
            </a:r>
            <a:endParaRPr sz="2700">
              <a:solidFill>
                <a:schemeClr val="dk1"/>
              </a:solidFill>
              <a:latin typeface="Corbel"/>
              <a:ea typeface="Corbel"/>
              <a:cs typeface="Corbel"/>
              <a:sym typeface="Corbel"/>
            </a:endParaRPr>
          </a:p>
          <a:p>
            <a:pPr marL="0" marR="0" lvl="0" indent="0" algn="l" rtl="0">
              <a:spcBef>
                <a:spcPts val="0"/>
              </a:spcBef>
              <a:spcAft>
                <a:spcPts val="0"/>
              </a:spcAft>
              <a:buClr>
                <a:schemeClr val="dk1"/>
              </a:buClr>
              <a:buSzPts val="1100"/>
              <a:buFont typeface="Arial"/>
              <a:buNone/>
            </a:pPr>
            <a:endParaRPr sz="2700">
              <a:solidFill>
                <a:schemeClr val="dk1"/>
              </a:solidFill>
              <a:latin typeface="Corbel"/>
              <a:ea typeface="Corbel"/>
              <a:cs typeface="Corbel"/>
              <a:sym typeface="Corbel"/>
            </a:endParaRPr>
          </a:p>
          <a:p>
            <a:pPr marL="0" marR="0" lvl="0" indent="0" algn="l" rtl="0">
              <a:spcBef>
                <a:spcPts val="0"/>
              </a:spcBef>
              <a:spcAft>
                <a:spcPts val="0"/>
              </a:spcAft>
              <a:buClr>
                <a:schemeClr val="dk1"/>
              </a:buClr>
              <a:buSzPts val="1100"/>
              <a:buFont typeface="Arial"/>
              <a:buNone/>
            </a:pPr>
            <a:r>
              <a:rPr lang="en-US" sz="2700" b="1">
                <a:solidFill>
                  <a:schemeClr val="dk2"/>
                </a:solidFill>
                <a:latin typeface="Corbel"/>
                <a:ea typeface="Corbel"/>
                <a:cs typeface="Corbel"/>
                <a:sym typeface="Corbel"/>
              </a:rPr>
              <a:t>Extraneous cognitive load</a:t>
            </a:r>
            <a:r>
              <a:rPr lang="en-US" sz="2700">
                <a:solidFill>
                  <a:schemeClr val="dk1"/>
                </a:solidFill>
                <a:latin typeface="Corbel"/>
                <a:ea typeface="Corbel"/>
                <a:cs typeface="Corbel"/>
                <a:sym typeface="Corbel"/>
              </a:rPr>
              <a:t> is everything else that distracts or gets in the way. Extraneous cognitive load refers to the way information or tasks are presented to a learner.</a:t>
            </a:r>
            <a:endParaRPr sz="2700">
              <a:solidFill>
                <a:schemeClr val="dk1"/>
              </a:solidFill>
              <a:latin typeface="Corbel"/>
              <a:ea typeface="Corbel"/>
              <a:cs typeface="Corbel"/>
              <a:sym typeface="Corbel"/>
            </a:endParaRPr>
          </a:p>
          <a:p>
            <a:pPr marL="0" marR="0" lvl="0" indent="0" algn="l" rtl="0">
              <a:spcBef>
                <a:spcPts val="0"/>
              </a:spcBef>
              <a:spcAft>
                <a:spcPts val="0"/>
              </a:spcAft>
              <a:buClr>
                <a:schemeClr val="dk1"/>
              </a:buClr>
              <a:buSzPts val="2700"/>
              <a:buFont typeface="Calibri"/>
              <a:buNone/>
            </a:pPr>
            <a:endParaRPr sz="2700">
              <a:solidFill>
                <a:schemeClr val="dk1"/>
              </a:solidFill>
              <a:latin typeface="Corbel"/>
              <a:ea typeface="Corbel"/>
              <a:cs typeface="Corbel"/>
              <a:sym typeface="Corbe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65"/>
          <p:cNvSpPr txBox="1"/>
          <p:nvPr/>
        </p:nvSpPr>
        <p:spPr>
          <a:xfrm>
            <a:off x="438276" y="492575"/>
            <a:ext cx="4792800" cy="584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rgbClr val="F0A24B"/>
                </a:solidFill>
                <a:latin typeface="Corbel"/>
                <a:ea typeface="Corbel"/>
                <a:cs typeface="Corbel"/>
                <a:sym typeface="Corbel"/>
              </a:rPr>
              <a:t>Attention split effect</a:t>
            </a:r>
            <a:endParaRPr sz="3600">
              <a:solidFill>
                <a:srgbClr val="F0A24B"/>
              </a:solidFill>
              <a:latin typeface="Corbel"/>
              <a:ea typeface="Corbel"/>
              <a:cs typeface="Corbel"/>
              <a:sym typeface="Corbel"/>
            </a:endParaRPr>
          </a:p>
        </p:txBody>
      </p:sp>
      <p:pic>
        <p:nvPicPr>
          <p:cNvPr id="600" name="Google Shape;600;p65"/>
          <p:cNvPicPr preferRelativeResize="0"/>
          <p:nvPr/>
        </p:nvPicPr>
        <p:blipFill>
          <a:blip r:embed="rId3">
            <a:alphaModFix/>
          </a:blip>
          <a:stretch>
            <a:fillRect/>
          </a:stretch>
        </p:blipFill>
        <p:spPr>
          <a:xfrm>
            <a:off x="6502825" y="1801137"/>
            <a:ext cx="4792676" cy="2789275"/>
          </a:xfrm>
          <a:prstGeom prst="rect">
            <a:avLst/>
          </a:prstGeom>
          <a:noFill/>
          <a:ln>
            <a:noFill/>
          </a:ln>
        </p:spPr>
      </p:pic>
      <p:sp>
        <p:nvSpPr>
          <p:cNvPr id="601" name="Google Shape;601;p65"/>
          <p:cNvSpPr txBox="1"/>
          <p:nvPr/>
        </p:nvSpPr>
        <p:spPr>
          <a:xfrm>
            <a:off x="438275" y="1662329"/>
            <a:ext cx="5498100" cy="403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a:latin typeface="Corbel"/>
                <a:ea typeface="Corbel"/>
                <a:cs typeface="Corbel"/>
                <a:sym typeface="Corbel"/>
              </a:rPr>
              <a:t>Split-attention occurs when learners are required to split their attention between at least two sources of information that have been separated either spatially or temporally</a:t>
            </a:r>
            <a:endParaRPr sz="3600">
              <a:latin typeface="Corbel"/>
              <a:ea typeface="Corbel"/>
              <a:cs typeface="Corbel"/>
              <a:sym typeface="Corbe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g7de313894f_0_2"/>
          <p:cNvSpPr txBox="1"/>
          <p:nvPr/>
        </p:nvSpPr>
        <p:spPr>
          <a:xfrm>
            <a:off x="230923" y="203200"/>
            <a:ext cx="37611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a:solidFill>
                  <a:srgbClr val="F0A24B"/>
                </a:solidFill>
                <a:latin typeface="Corbel"/>
                <a:ea typeface="Corbel"/>
                <a:cs typeface="Corbel"/>
                <a:sym typeface="Corbel"/>
              </a:rPr>
              <a:t>Attention split effect</a:t>
            </a:r>
            <a:endParaRPr sz="3200">
              <a:solidFill>
                <a:srgbClr val="F0A24B"/>
              </a:solidFill>
              <a:latin typeface="Corbel"/>
              <a:ea typeface="Corbel"/>
              <a:cs typeface="Corbel"/>
              <a:sym typeface="Corbel"/>
            </a:endParaRPr>
          </a:p>
        </p:txBody>
      </p:sp>
      <p:pic>
        <p:nvPicPr>
          <p:cNvPr id="607" name="Google Shape;607;g7de313894f_0_2"/>
          <p:cNvPicPr preferRelativeResize="0"/>
          <p:nvPr/>
        </p:nvPicPr>
        <p:blipFill>
          <a:blip r:embed="rId3">
            <a:alphaModFix/>
          </a:blip>
          <a:stretch>
            <a:fillRect/>
          </a:stretch>
        </p:blipFill>
        <p:spPr>
          <a:xfrm>
            <a:off x="1428200" y="982513"/>
            <a:ext cx="3777300" cy="5227513"/>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g7de313894f_0_9"/>
          <p:cNvSpPr txBox="1"/>
          <p:nvPr/>
        </p:nvSpPr>
        <p:spPr>
          <a:xfrm>
            <a:off x="230923" y="203200"/>
            <a:ext cx="37611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a:solidFill>
                  <a:srgbClr val="F0A24B"/>
                </a:solidFill>
                <a:latin typeface="Corbel"/>
                <a:ea typeface="Corbel"/>
                <a:cs typeface="Corbel"/>
                <a:sym typeface="Corbel"/>
              </a:rPr>
              <a:t>Attention split effect</a:t>
            </a:r>
            <a:endParaRPr sz="3200">
              <a:solidFill>
                <a:srgbClr val="F0A24B"/>
              </a:solidFill>
              <a:latin typeface="Corbel"/>
              <a:ea typeface="Corbel"/>
              <a:cs typeface="Corbel"/>
              <a:sym typeface="Corbel"/>
            </a:endParaRPr>
          </a:p>
        </p:txBody>
      </p:sp>
      <p:pic>
        <p:nvPicPr>
          <p:cNvPr id="613" name="Google Shape;613;g7de313894f_0_9"/>
          <p:cNvPicPr preferRelativeResize="0"/>
          <p:nvPr/>
        </p:nvPicPr>
        <p:blipFill>
          <a:blip r:embed="rId3">
            <a:alphaModFix/>
          </a:blip>
          <a:stretch>
            <a:fillRect/>
          </a:stretch>
        </p:blipFill>
        <p:spPr>
          <a:xfrm>
            <a:off x="6896255" y="1458164"/>
            <a:ext cx="4118000" cy="3781250"/>
          </a:xfrm>
          <a:prstGeom prst="rect">
            <a:avLst/>
          </a:prstGeom>
          <a:noFill/>
          <a:ln>
            <a:noFill/>
          </a:ln>
        </p:spPr>
      </p:pic>
      <p:pic>
        <p:nvPicPr>
          <p:cNvPr id="614" name="Google Shape;614;g7de313894f_0_9"/>
          <p:cNvPicPr preferRelativeResize="0"/>
          <p:nvPr/>
        </p:nvPicPr>
        <p:blipFill>
          <a:blip r:embed="rId4">
            <a:alphaModFix/>
          </a:blip>
          <a:stretch>
            <a:fillRect/>
          </a:stretch>
        </p:blipFill>
        <p:spPr>
          <a:xfrm>
            <a:off x="1428200" y="982513"/>
            <a:ext cx="3777300" cy="5227513"/>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Shape 619"/>
        <p:cNvGrpSpPr/>
        <p:nvPr/>
      </p:nvGrpSpPr>
      <p:grpSpPr>
        <a:xfrm>
          <a:off x="0" y="0"/>
          <a:ext cx="0" cy="0"/>
          <a:chOff x="0" y="0"/>
          <a:chExt cx="0" cy="0"/>
        </a:xfrm>
      </p:grpSpPr>
      <p:sp>
        <p:nvSpPr>
          <p:cNvPr id="620" name="Google Shape;620;p66"/>
          <p:cNvSpPr txBox="1">
            <a:spLocks noGrp="1"/>
          </p:cNvSpPr>
          <p:nvPr>
            <p:ph type="title"/>
          </p:nvPr>
        </p:nvSpPr>
        <p:spPr>
          <a:xfrm>
            <a:off x="719667" y="333375"/>
            <a:ext cx="10871100" cy="5031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3"/>
              </a:buClr>
              <a:buSzPts val="1400"/>
              <a:buFont typeface="Corbel"/>
              <a:buNone/>
            </a:pPr>
            <a:r>
              <a:rPr lang="en-US">
                <a:solidFill>
                  <a:schemeClr val="accent3"/>
                </a:solidFill>
                <a:latin typeface="Corbel"/>
                <a:ea typeface="Corbel"/>
                <a:cs typeface="Corbel"/>
                <a:sym typeface="Corbel"/>
              </a:rPr>
              <a:t>Challenge: Extraneous cognitive load (10 min)</a:t>
            </a:r>
            <a:endParaRPr>
              <a:solidFill>
                <a:schemeClr val="accent3"/>
              </a:solidFill>
              <a:latin typeface="Corbel"/>
              <a:ea typeface="Corbel"/>
              <a:cs typeface="Corbel"/>
              <a:sym typeface="Corbel"/>
            </a:endParaRPr>
          </a:p>
          <a:p>
            <a:pPr marL="0" lvl="0" indent="0" algn="l" rtl="0">
              <a:lnSpc>
                <a:spcPct val="90000"/>
              </a:lnSpc>
              <a:spcBef>
                <a:spcPts val="0"/>
              </a:spcBef>
              <a:spcAft>
                <a:spcPts val="0"/>
              </a:spcAft>
              <a:buClr>
                <a:schemeClr val="accent1"/>
              </a:buClr>
              <a:buSzPts val="1400"/>
              <a:buFont typeface="Corbel"/>
              <a:buNone/>
            </a:pPr>
            <a:endParaRPr>
              <a:solidFill>
                <a:schemeClr val="accent3"/>
              </a:solidFill>
              <a:latin typeface="Corbel"/>
              <a:ea typeface="Corbel"/>
              <a:cs typeface="Corbel"/>
              <a:sym typeface="Corbel"/>
            </a:endParaRPr>
          </a:p>
          <a:p>
            <a:pPr marL="0" lvl="0" indent="0" algn="l" rtl="0">
              <a:lnSpc>
                <a:spcPct val="90000"/>
              </a:lnSpc>
              <a:spcBef>
                <a:spcPts val="0"/>
              </a:spcBef>
              <a:spcAft>
                <a:spcPts val="0"/>
              </a:spcAft>
              <a:buClr>
                <a:schemeClr val="accent1"/>
              </a:buClr>
              <a:buSzPts val="1400"/>
              <a:buFont typeface="Corbel"/>
              <a:buNone/>
            </a:pPr>
            <a:endParaRPr>
              <a:solidFill>
                <a:schemeClr val="accent3"/>
              </a:solidFill>
              <a:latin typeface="Corbel"/>
              <a:ea typeface="Corbel"/>
              <a:cs typeface="Corbel"/>
              <a:sym typeface="Corbel"/>
            </a:endParaRPr>
          </a:p>
        </p:txBody>
      </p:sp>
      <p:sp>
        <p:nvSpPr>
          <p:cNvPr id="621" name="Google Shape;621;p66"/>
          <p:cNvSpPr txBox="1"/>
          <p:nvPr/>
        </p:nvSpPr>
        <p:spPr>
          <a:xfrm>
            <a:off x="750875" y="1159300"/>
            <a:ext cx="10808700" cy="5489100"/>
          </a:xfrm>
          <a:prstGeom prst="rect">
            <a:avLst/>
          </a:prstGeom>
          <a:noFill/>
          <a:ln>
            <a:noFill/>
          </a:ln>
        </p:spPr>
        <p:txBody>
          <a:bodyPr spcFirstLastPara="1" wrap="square" lIns="91425" tIns="91425" rIns="91425" bIns="91425" anchor="t" anchorCtr="0">
            <a:noAutofit/>
          </a:bodyPr>
          <a:lstStyle/>
          <a:p>
            <a:pPr marL="457200" marR="0" lvl="0" indent="-400050" algn="l" rtl="0">
              <a:spcBef>
                <a:spcPts val="0"/>
              </a:spcBef>
              <a:spcAft>
                <a:spcPts val="0"/>
              </a:spcAft>
              <a:buClr>
                <a:schemeClr val="dk1"/>
              </a:buClr>
              <a:buSzPts val="2700"/>
              <a:buFont typeface="Corbel"/>
              <a:buChar char="●"/>
            </a:pPr>
            <a:r>
              <a:rPr lang="en-US" sz="2700">
                <a:solidFill>
                  <a:schemeClr val="dk1"/>
                </a:solidFill>
                <a:latin typeface="Corbel"/>
                <a:ea typeface="Corbel"/>
                <a:cs typeface="Corbel"/>
                <a:sym typeface="Corbel"/>
              </a:rPr>
              <a:t>Think of the tasks you teach in your lessons/courses. Pick one.</a:t>
            </a:r>
            <a:endParaRPr sz="2700">
              <a:solidFill>
                <a:schemeClr val="dk1"/>
              </a:solidFill>
              <a:latin typeface="Corbel"/>
              <a:ea typeface="Corbel"/>
              <a:cs typeface="Corbel"/>
              <a:sym typeface="Corbel"/>
            </a:endParaRPr>
          </a:p>
          <a:p>
            <a:pPr marL="457200" marR="0" lvl="0" indent="0" algn="l" rtl="0">
              <a:spcBef>
                <a:spcPts val="0"/>
              </a:spcBef>
              <a:spcAft>
                <a:spcPts val="0"/>
              </a:spcAft>
              <a:buClr>
                <a:schemeClr val="dk1"/>
              </a:buClr>
              <a:buSzPts val="2700"/>
              <a:buFont typeface="Calibri"/>
              <a:buNone/>
            </a:pPr>
            <a:endParaRPr sz="2700">
              <a:solidFill>
                <a:schemeClr val="dk1"/>
              </a:solidFill>
              <a:latin typeface="Corbel"/>
              <a:ea typeface="Corbel"/>
              <a:cs typeface="Corbel"/>
              <a:sym typeface="Corbel"/>
            </a:endParaRPr>
          </a:p>
          <a:p>
            <a:pPr marL="457200" marR="0" lvl="0" indent="-400050" algn="l" rtl="0">
              <a:spcBef>
                <a:spcPts val="0"/>
              </a:spcBef>
              <a:spcAft>
                <a:spcPts val="0"/>
              </a:spcAft>
              <a:buClr>
                <a:schemeClr val="dk1"/>
              </a:buClr>
              <a:buSzPts val="2700"/>
              <a:buFont typeface="Corbel"/>
              <a:buChar char="●"/>
            </a:pPr>
            <a:r>
              <a:rPr lang="en-US" sz="2700">
                <a:solidFill>
                  <a:schemeClr val="dk1"/>
                </a:solidFill>
                <a:latin typeface="Corbel"/>
                <a:ea typeface="Corbel"/>
                <a:cs typeface="Corbel"/>
                <a:sym typeface="Corbel"/>
              </a:rPr>
              <a:t>What would be the extraneous load in performing this task. How can you avoid it?</a:t>
            </a:r>
            <a:endParaRPr sz="2700">
              <a:solidFill>
                <a:schemeClr val="dk1"/>
              </a:solidFill>
              <a:latin typeface="Corbel"/>
              <a:ea typeface="Corbel"/>
              <a:cs typeface="Corbel"/>
              <a:sym typeface="Corbel"/>
            </a:endParaRPr>
          </a:p>
          <a:p>
            <a:pPr marL="457200" marR="0" lvl="0" indent="0" algn="l" rtl="0">
              <a:spcBef>
                <a:spcPts val="0"/>
              </a:spcBef>
              <a:spcAft>
                <a:spcPts val="0"/>
              </a:spcAft>
              <a:buClr>
                <a:schemeClr val="dk1"/>
              </a:buClr>
              <a:buSzPts val="2700"/>
              <a:buFont typeface="Calibri"/>
              <a:buNone/>
            </a:pPr>
            <a:endParaRPr sz="2700">
              <a:solidFill>
                <a:schemeClr val="dk1"/>
              </a:solidFill>
              <a:latin typeface="Corbel"/>
              <a:ea typeface="Corbel"/>
              <a:cs typeface="Corbel"/>
              <a:sym typeface="Corbel"/>
            </a:endParaRPr>
          </a:p>
          <a:p>
            <a:pPr marL="457200" marR="0" lvl="0" indent="-400050" algn="l" rtl="0">
              <a:spcBef>
                <a:spcPts val="0"/>
              </a:spcBef>
              <a:spcAft>
                <a:spcPts val="0"/>
              </a:spcAft>
              <a:buClr>
                <a:schemeClr val="dk1"/>
              </a:buClr>
              <a:buSzPts val="2700"/>
              <a:buFont typeface="Corbel"/>
              <a:buChar char="●"/>
            </a:pPr>
            <a:r>
              <a:rPr lang="en-US" sz="2700">
                <a:solidFill>
                  <a:schemeClr val="dk1"/>
                </a:solidFill>
                <a:latin typeface="Corbel"/>
                <a:ea typeface="Corbel"/>
                <a:cs typeface="Corbel"/>
                <a:sym typeface="Corbel"/>
              </a:rPr>
              <a:t>Discuss with your partner(s).</a:t>
            </a:r>
            <a:endParaRPr sz="2700">
              <a:solidFill>
                <a:schemeClr val="dk1"/>
              </a:solidFill>
              <a:latin typeface="Corbel"/>
              <a:ea typeface="Corbel"/>
              <a:cs typeface="Corbel"/>
              <a:sym typeface="Corbe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67"/>
          <p:cNvSpPr txBox="1">
            <a:spLocks noGrp="1"/>
          </p:cNvSpPr>
          <p:nvPr>
            <p:ph type="ctrTitle"/>
          </p:nvPr>
        </p:nvSpPr>
        <p:spPr>
          <a:xfrm>
            <a:off x="1502900" y="3664642"/>
            <a:ext cx="10363200" cy="1225021"/>
          </a:xfrm>
          <a:prstGeom prst="rect">
            <a:avLst/>
          </a:prstGeom>
          <a:noFill/>
          <a:ln>
            <a:noFill/>
          </a:ln>
        </p:spPr>
        <p:txBody>
          <a:bodyPr spcFirstLastPara="1" wrap="square" lIns="0" tIns="0" rIns="0" bIns="0" anchor="t" anchorCtr="0">
            <a:noAutofit/>
          </a:bodyPr>
          <a:lstStyle/>
          <a:p>
            <a:pPr marL="457200" marR="0" lvl="0" indent="0" algn="r" rtl="0">
              <a:lnSpc>
                <a:spcPct val="90000"/>
              </a:lnSpc>
              <a:spcBef>
                <a:spcPts val="0"/>
              </a:spcBef>
              <a:spcAft>
                <a:spcPts val="0"/>
              </a:spcAft>
              <a:buClr>
                <a:srgbClr val="003F41"/>
              </a:buClr>
              <a:buSzPts val="1400"/>
              <a:buFont typeface="Corbel"/>
              <a:buNone/>
            </a:pPr>
            <a:r>
              <a:rPr lang="en-US"/>
              <a:t>Time to relax</a:t>
            </a:r>
            <a:endParaRPr sz="5000" b="1" i="0" u="none" strike="noStrike" cap="none">
              <a:solidFill>
                <a:srgbClr val="003F41"/>
              </a:solidFill>
              <a:latin typeface="Corbel"/>
              <a:ea typeface="Corbel"/>
              <a:cs typeface="Corbel"/>
              <a:sym typeface="Corbe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52" name="Google Shape;152;p6"/>
          <p:cNvPicPr preferRelativeResize="0"/>
          <p:nvPr/>
        </p:nvPicPr>
        <p:blipFill rotWithShape="1">
          <a:blip r:embed="rId3">
            <a:alphaModFix/>
          </a:blip>
          <a:srcRect/>
          <a:stretch/>
        </p:blipFill>
        <p:spPr>
          <a:xfrm>
            <a:off x="6647338" y="261784"/>
            <a:ext cx="2504303" cy="1878227"/>
          </a:xfrm>
          <a:prstGeom prst="rect">
            <a:avLst/>
          </a:prstGeom>
          <a:noFill/>
          <a:ln>
            <a:noFill/>
          </a:ln>
        </p:spPr>
      </p:pic>
      <p:pic>
        <p:nvPicPr>
          <p:cNvPr id="165" name="Google Shape;165;p6"/>
          <p:cNvPicPr preferRelativeResize="0"/>
          <p:nvPr/>
        </p:nvPicPr>
        <p:blipFill rotWithShape="1">
          <a:blip r:embed="rId4">
            <a:alphaModFix/>
          </a:blip>
          <a:srcRect/>
          <a:stretch/>
        </p:blipFill>
        <p:spPr>
          <a:xfrm rot="10800000">
            <a:off x="4610633" y="1648301"/>
            <a:ext cx="2285935" cy="1714451"/>
          </a:xfrm>
          <a:prstGeom prst="rect">
            <a:avLst/>
          </a:prstGeom>
          <a:noFill/>
          <a:ln>
            <a:noFill/>
          </a:ln>
        </p:spPr>
      </p:pic>
      <p:pic>
        <p:nvPicPr>
          <p:cNvPr id="147" name="Google Shape;147;p6"/>
          <p:cNvPicPr preferRelativeResize="0"/>
          <p:nvPr/>
        </p:nvPicPr>
        <p:blipFill rotWithShape="1">
          <a:blip r:embed="rId5">
            <a:alphaModFix/>
          </a:blip>
          <a:srcRect/>
          <a:stretch/>
        </p:blipFill>
        <p:spPr>
          <a:xfrm>
            <a:off x="3921927" y="4767214"/>
            <a:ext cx="1714341" cy="2075551"/>
          </a:xfrm>
          <a:prstGeom prst="rect">
            <a:avLst/>
          </a:prstGeom>
          <a:noFill/>
          <a:ln>
            <a:noFill/>
          </a:ln>
        </p:spPr>
      </p:pic>
      <p:pic>
        <p:nvPicPr>
          <p:cNvPr id="149" name="Google Shape;149;p6"/>
          <p:cNvPicPr preferRelativeResize="0"/>
          <p:nvPr/>
        </p:nvPicPr>
        <p:blipFill rotWithShape="1">
          <a:blip r:embed="rId6">
            <a:alphaModFix/>
          </a:blip>
          <a:srcRect/>
          <a:stretch/>
        </p:blipFill>
        <p:spPr>
          <a:xfrm>
            <a:off x="1843088" y="114300"/>
            <a:ext cx="1557337" cy="1143000"/>
          </a:xfrm>
          <a:prstGeom prst="rect">
            <a:avLst/>
          </a:prstGeom>
          <a:noFill/>
          <a:ln>
            <a:noFill/>
          </a:ln>
        </p:spPr>
      </p:pic>
      <p:pic>
        <p:nvPicPr>
          <p:cNvPr id="150" name="Google Shape;150;p6"/>
          <p:cNvPicPr preferRelativeResize="0"/>
          <p:nvPr/>
        </p:nvPicPr>
        <p:blipFill rotWithShape="1">
          <a:blip r:embed="rId7">
            <a:alphaModFix/>
          </a:blip>
          <a:srcRect/>
          <a:stretch/>
        </p:blipFill>
        <p:spPr>
          <a:xfrm>
            <a:off x="10699328" y="713965"/>
            <a:ext cx="1094008" cy="2373441"/>
          </a:xfrm>
          <a:prstGeom prst="rect">
            <a:avLst/>
          </a:prstGeom>
          <a:noFill/>
          <a:ln>
            <a:noFill/>
          </a:ln>
        </p:spPr>
      </p:pic>
      <p:pic>
        <p:nvPicPr>
          <p:cNvPr id="151" name="Google Shape;151;p6"/>
          <p:cNvPicPr preferRelativeResize="0"/>
          <p:nvPr/>
        </p:nvPicPr>
        <p:blipFill rotWithShape="1">
          <a:blip r:embed="rId8">
            <a:alphaModFix/>
          </a:blip>
          <a:srcRect/>
          <a:stretch/>
        </p:blipFill>
        <p:spPr>
          <a:xfrm>
            <a:off x="1794672" y="1167543"/>
            <a:ext cx="1586373" cy="2055996"/>
          </a:xfrm>
          <a:prstGeom prst="rect">
            <a:avLst/>
          </a:prstGeom>
          <a:noFill/>
          <a:ln>
            <a:noFill/>
          </a:ln>
        </p:spPr>
      </p:pic>
      <p:pic>
        <p:nvPicPr>
          <p:cNvPr id="154" name="Google Shape;154;p6"/>
          <p:cNvPicPr preferRelativeResize="0"/>
          <p:nvPr/>
        </p:nvPicPr>
        <p:blipFill rotWithShape="1">
          <a:blip r:embed="rId9">
            <a:alphaModFix/>
          </a:blip>
          <a:srcRect/>
          <a:stretch/>
        </p:blipFill>
        <p:spPr>
          <a:xfrm>
            <a:off x="7418692" y="1744766"/>
            <a:ext cx="2064787" cy="1548589"/>
          </a:xfrm>
          <a:prstGeom prst="rect">
            <a:avLst/>
          </a:prstGeom>
          <a:noFill/>
          <a:ln>
            <a:noFill/>
          </a:ln>
        </p:spPr>
      </p:pic>
      <p:pic>
        <p:nvPicPr>
          <p:cNvPr id="155" name="Google Shape;155;p6"/>
          <p:cNvPicPr preferRelativeResize="0"/>
          <p:nvPr/>
        </p:nvPicPr>
        <p:blipFill rotWithShape="1">
          <a:blip r:embed="rId10">
            <a:alphaModFix/>
          </a:blip>
          <a:srcRect/>
          <a:stretch/>
        </p:blipFill>
        <p:spPr>
          <a:xfrm>
            <a:off x="7346049" y="5041542"/>
            <a:ext cx="2137431" cy="1603073"/>
          </a:xfrm>
          <a:prstGeom prst="rect">
            <a:avLst/>
          </a:prstGeom>
          <a:noFill/>
          <a:ln>
            <a:noFill/>
          </a:ln>
        </p:spPr>
      </p:pic>
      <p:pic>
        <p:nvPicPr>
          <p:cNvPr id="156" name="Google Shape;156;p6"/>
          <p:cNvPicPr preferRelativeResize="0"/>
          <p:nvPr/>
        </p:nvPicPr>
        <p:blipFill rotWithShape="1">
          <a:blip r:embed="rId11">
            <a:alphaModFix/>
          </a:blip>
          <a:srcRect/>
          <a:stretch/>
        </p:blipFill>
        <p:spPr>
          <a:xfrm>
            <a:off x="9577776" y="5041544"/>
            <a:ext cx="2374573" cy="1335697"/>
          </a:xfrm>
          <a:prstGeom prst="rect">
            <a:avLst/>
          </a:prstGeom>
          <a:noFill/>
          <a:ln>
            <a:noFill/>
          </a:ln>
        </p:spPr>
      </p:pic>
      <p:sp>
        <p:nvSpPr>
          <p:cNvPr id="157" name="Google Shape;157;p6"/>
          <p:cNvSpPr txBox="1"/>
          <p:nvPr/>
        </p:nvSpPr>
        <p:spPr>
          <a:xfrm>
            <a:off x="12915900" y="3943351"/>
            <a:ext cx="184731" cy="379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67">
              <a:solidFill>
                <a:schemeClr val="dk1"/>
              </a:solidFill>
              <a:latin typeface="Calibri"/>
              <a:ea typeface="Calibri"/>
              <a:cs typeface="Calibri"/>
              <a:sym typeface="Calibri"/>
            </a:endParaRPr>
          </a:p>
        </p:txBody>
      </p:sp>
      <p:pic>
        <p:nvPicPr>
          <p:cNvPr id="158" name="Google Shape;158;p6"/>
          <p:cNvPicPr preferRelativeResize="0"/>
          <p:nvPr/>
        </p:nvPicPr>
        <p:blipFill rotWithShape="1">
          <a:blip r:embed="rId12">
            <a:alphaModFix/>
          </a:blip>
          <a:srcRect/>
          <a:stretch/>
        </p:blipFill>
        <p:spPr>
          <a:xfrm>
            <a:off x="4116633" y="3717043"/>
            <a:ext cx="1616643" cy="1212483"/>
          </a:xfrm>
          <a:prstGeom prst="rect">
            <a:avLst/>
          </a:prstGeom>
          <a:noFill/>
          <a:ln>
            <a:noFill/>
          </a:ln>
        </p:spPr>
      </p:pic>
      <p:pic>
        <p:nvPicPr>
          <p:cNvPr id="159" name="Google Shape;159;p6"/>
          <p:cNvPicPr preferRelativeResize="0"/>
          <p:nvPr/>
        </p:nvPicPr>
        <p:blipFill rotWithShape="1">
          <a:blip r:embed="rId13">
            <a:alphaModFix/>
          </a:blip>
          <a:srcRect/>
          <a:stretch/>
        </p:blipFill>
        <p:spPr>
          <a:xfrm>
            <a:off x="7954109" y="3342837"/>
            <a:ext cx="2745220" cy="1831576"/>
          </a:xfrm>
          <a:prstGeom prst="rect">
            <a:avLst/>
          </a:prstGeom>
          <a:noFill/>
          <a:ln>
            <a:noFill/>
          </a:ln>
        </p:spPr>
      </p:pic>
      <p:pic>
        <p:nvPicPr>
          <p:cNvPr id="160" name="Google Shape;160;p6"/>
          <p:cNvPicPr preferRelativeResize="0"/>
          <p:nvPr/>
        </p:nvPicPr>
        <p:blipFill rotWithShape="1">
          <a:blip r:embed="rId14">
            <a:alphaModFix/>
          </a:blip>
          <a:srcRect/>
          <a:stretch/>
        </p:blipFill>
        <p:spPr>
          <a:xfrm>
            <a:off x="77574" y="101733"/>
            <a:ext cx="1783538" cy="2202446"/>
          </a:xfrm>
          <a:prstGeom prst="rect">
            <a:avLst/>
          </a:prstGeom>
          <a:noFill/>
          <a:ln>
            <a:noFill/>
          </a:ln>
        </p:spPr>
      </p:pic>
      <p:pic>
        <p:nvPicPr>
          <p:cNvPr id="161" name="Google Shape;161;p6"/>
          <p:cNvPicPr preferRelativeResize="0"/>
          <p:nvPr/>
        </p:nvPicPr>
        <p:blipFill rotWithShape="1">
          <a:blip r:embed="rId15">
            <a:alphaModFix/>
          </a:blip>
          <a:srcRect/>
          <a:stretch/>
        </p:blipFill>
        <p:spPr>
          <a:xfrm>
            <a:off x="5251793" y="4436947"/>
            <a:ext cx="2058960" cy="1544220"/>
          </a:xfrm>
          <a:prstGeom prst="rect">
            <a:avLst/>
          </a:prstGeom>
          <a:noFill/>
          <a:ln>
            <a:noFill/>
          </a:ln>
        </p:spPr>
      </p:pic>
      <p:pic>
        <p:nvPicPr>
          <p:cNvPr id="162" name="Google Shape;162;p6"/>
          <p:cNvPicPr preferRelativeResize="0"/>
          <p:nvPr/>
        </p:nvPicPr>
        <p:blipFill rotWithShape="1">
          <a:blip r:embed="rId16">
            <a:alphaModFix/>
          </a:blip>
          <a:srcRect/>
          <a:stretch/>
        </p:blipFill>
        <p:spPr>
          <a:xfrm>
            <a:off x="5682161" y="3194468"/>
            <a:ext cx="1396081" cy="1396081"/>
          </a:xfrm>
          <a:prstGeom prst="rect">
            <a:avLst/>
          </a:prstGeom>
          <a:noFill/>
          <a:ln>
            <a:noFill/>
          </a:ln>
        </p:spPr>
      </p:pic>
      <p:pic>
        <p:nvPicPr>
          <p:cNvPr id="163" name="Google Shape;163;p6"/>
          <p:cNvPicPr preferRelativeResize="0"/>
          <p:nvPr/>
        </p:nvPicPr>
        <p:blipFill rotWithShape="1">
          <a:blip r:embed="rId17">
            <a:alphaModFix/>
          </a:blip>
          <a:srcRect/>
          <a:stretch/>
        </p:blipFill>
        <p:spPr>
          <a:xfrm>
            <a:off x="5497920" y="5429539"/>
            <a:ext cx="1428461" cy="1428461"/>
          </a:xfrm>
          <a:prstGeom prst="rect">
            <a:avLst/>
          </a:prstGeom>
          <a:noFill/>
          <a:ln>
            <a:noFill/>
          </a:ln>
        </p:spPr>
      </p:pic>
      <p:pic>
        <p:nvPicPr>
          <p:cNvPr id="166" name="Google Shape;166;p6"/>
          <p:cNvPicPr preferRelativeResize="0"/>
          <p:nvPr/>
        </p:nvPicPr>
        <p:blipFill rotWithShape="1">
          <a:blip r:embed="rId18">
            <a:alphaModFix/>
          </a:blip>
          <a:srcRect/>
          <a:stretch/>
        </p:blipFill>
        <p:spPr>
          <a:xfrm rot="5400000">
            <a:off x="8759251" y="527717"/>
            <a:ext cx="2220784" cy="1665588"/>
          </a:xfrm>
          <a:prstGeom prst="rect">
            <a:avLst/>
          </a:prstGeom>
          <a:noFill/>
          <a:ln>
            <a:noFill/>
          </a:ln>
        </p:spPr>
      </p:pic>
      <p:pic>
        <p:nvPicPr>
          <p:cNvPr id="167" name="Google Shape;167;p6"/>
          <p:cNvPicPr preferRelativeResize="0"/>
          <p:nvPr/>
        </p:nvPicPr>
        <p:blipFill rotWithShape="1">
          <a:blip r:embed="rId19">
            <a:alphaModFix/>
          </a:blip>
          <a:srcRect/>
          <a:stretch/>
        </p:blipFill>
        <p:spPr>
          <a:xfrm rot="5400000">
            <a:off x="3257221" y="362434"/>
            <a:ext cx="1985067" cy="1488799"/>
          </a:xfrm>
          <a:prstGeom prst="rect">
            <a:avLst/>
          </a:prstGeom>
          <a:noFill/>
          <a:ln>
            <a:noFill/>
          </a:ln>
        </p:spPr>
      </p:pic>
      <p:pic>
        <p:nvPicPr>
          <p:cNvPr id="148" name="Google Shape;148;p6"/>
          <p:cNvPicPr preferRelativeResize="0"/>
          <p:nvPr/>
        </p:nvPicPr>
        <p:blipFill rotWithShape="1">
          <a:blip r:embed="rId20">
            <a:alphaModFix/>
          </a:blip>
          <a:srcRect/>
          <a:stretch/>
        </p:blipFill>
        <p:spPr>
          <a:xfrm>
            <a:off x="86106" y="3094964"/>
            <a:ext cx="3652015" cy="2739011"/>
          </a:xfrm>
          <a:prstGeom prst="rect">
            <a:avLst/>
          </a:prstGeom>
          <a:noFill/>
          <a:ln>
            <a:noFill/>
          </a:ln>
        </p:spPr>
      </p:pic>
      <p:pic>
        <p:nvPicPr>
          <p:cNvPr id="153" name="Google Shape;153;p6"/>
          <p:cNvPicPr preferRelativeResize="0"/>
          <p:nvPr/>
        </p:nvPicPr>
        <p:blipFill rotWithShape="1">
          <a:blip r:embed="rId21">
            <a:alphaModFix/>
          </a:blip>
          <a:srcRect/>
          <a:stretch/>
        </p:blipFill>
        <p:spPr>
          <a:xfrm rot="5400000">
            <a:off x="2169807" y="5184060"/>
            <a:ext cx="1913239" cy="1434929"/>
          </a:xfrm>
          <a:prstGeom prst="rect">
            <a:avLst/>
          </a:prstGeom>
          <a:noFill/>
          <a:ln>
            <a:noFill/>
          </a:ln>
        </p:spPr>
      </p:pic>
      <p:pic>
        <p:nvPicPr>
          <p:cNvPr id="164" name="Google Shape;164;p6"/>
          <p:cNvPicPr preferRelativeResize="0"/>
          <p:nvPr/>
        </p:nvPicPr>
        <p:blipFill rotWithShape="1">
          <a:blip r:embed="rId22">
            <a:alphaModFix/>
          </a:blip>
          <a:srcRect/>
          <a:stretch/>
        </p:blipFill>
        <p:spPr>
          <a:xfrm>
            <a:off x="149928" y="5249553"/>
            <a:ext cx="2124283" cy="1593212"/>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90"/>
          <p:cNvSpPr txBox="1">
            <a:spLocks noGrp="1"/>
          </p:cNvSpPr>
          <p:nvPr>
            <p:ph type="body" idx="1"/>
          </p:nvPr>
        </p:nvSpPr>
        <p:spPr>
          <a:xfrm>
            <a:off x="745140" y="1400000"/>
            <a:ext cx="10871100" cy="4857600"/>
          </a:xfrm>
          <a:prstGeom prst="rect">
            <a:avLst/>
          </a:prstGeom>
          <a:noFill/>
          <a:ln>
            <a:noFill/>
          </a:ln>
        </p:spPr>
        <p:txBody>
          <a:bodyPr spcFirstLastPara="1" wrap="square" lIns="0" tIns="0" rIns="0" bIns="0" anchor="t" anchorCtr="0">
            <a:noAutofit/>
          </a:bodyPr>
          <a:lstStyle/>
          <a:p>
            <a:pPr marL="38100" lvl="0" indent="0" algn="l" rtl="0">
              <a:lnSpc>
                <a:spcPct val="90000"/>
              </a:lnSpc>
              <a:spcBef>
                <a:spcPts val="480"/>
              </a:spcBef>
              <a:spcAft>
                <a:spcPts val="0"/>
              </a:spcAft>
              <a:buSzPts val="3000"/>
              <a:buNone/>
            </a:pPr>
            <a:r>
              <a:rPr lang="en-US" sz="3000"/>
              <a:t>1. things that create an emotional reaction will be better remembered, but emotion is not necessary for learning (and it is definitely not sufficient!)</a:t>
            </a:r>
            <a:endParaRPr/>
          </a:p>
          <a:p>
            <a:pPr marL="38100" lvl="0" indent="0" algn="l" rtl="0">
              <a:lnSpc>
                <a:spcPct val="90000"/>
              </a:lnSpc>
              <a:spcBef>
                <a:spcPts val="480"/>
              </a:spcBef>
              <a:spcAft>
                <a:spcPts val="0"/>
              </a:spcAft>
              <a:buSzPts val="3000"/>
              <a:buNone/>
            </a:pPr>
            <a:r>
              <a:rPr lang="en-US" sz="3000">
                <a:solidFill>
                  <a:schemeClr val="lt1"/>
                </a:solidFill>
              </a:rPr>
              <a:t>2. if you don't pay attention to something, you can't learn it</a:t>
            </a:r>
            <a:endParaRPr sz="3000">
              <a:solidFill>
                <a:schemeClr val="lt1"/>
              </a:solidFill>
            </a:endParaRPr>
          </a:p>
          <a:p>
            <a:pPr marL="38100" lvl="0" indent="0" algn="l" rtl="0">
              <a:lnSpc>
                <a:spcPct val="90000"/>
              </a:lnSpc>
              <a:spcBef>
                <a:spcPts val="0"/>
              </a:spcBef>
              <a:spcAft>
                <a:spcPts val="0"/>
              </a:spcAft>
              <a:buSzPts val="3000"/>
              <a:buNone/>
            </a:pPr>
            <a:r>
              <a:rPr lang="en-US" sz="3000">
                <a:solidFill>
                  <a:schemeClr val="lt1"/>
                </a:solidFill>
              </a:rPr>
              <a:t>3. repetition helps but repetition alone is not sufficient</a:t>
            </a:r>
            <a:endParaRPr sz="3000">
              <a:solidFill>
                <a:schemeClr val="lt1"/>
              </a:solidFill>
            </a:endParaRPr>
          </a:p>
          <a:p>
            <a:pPr marL="38100" lvl="0" indent="0" algn="l" rtl="0">
              <a:lnSpc>
                <a:spcPct val="90000"/>
              </a:lnSpc>
              <a:spcBef>
                <a:spcPts val="0"/>
              </a:spcBef>
              <a:spcAft>
                <a:spcPts val="0"/>
              </a:spcAft>
              <a:buSzPts val="3000"/>
              <a:buNone/>
            </a:pPr>
            <a:r>
              <a:rPr lang="en-US" sz="3000">
                <a:solidFill>
                  <a:schemeClr val="lt1"/>
                </a:solidFill>
              </a:rPr>
              <a:t>4. wanting to remember something has little or no effect</a:t>
            </a:r>
            <a:endParaRPr sz="3000">
              <a:solidFill>
                <a:schemeClr val="lt1"/>
              </a:solidFill>
            </a:endParaRPr>
          </a:p>
          <a:p>
            <a:pPr marL="38100" lvl="0" indent="0" algn="l" rtl="0">
              <a:lnSpc>
                <a:spcPct val="90000"/>
              </a:lnSpc>
              <a:spcBef>
                <a:spcPts val="0"/>
              </a:spcBef>
              <a:spcAft>
                <a:spcPts val="0"/>
              </a:spcAft>
              <a:buSzPts val="3000"/>
              <a:buNone/>
            </a:pPr>
            <a:r>
              <a:rPr lang="en-US" sz="3000">
                <a:solidFill>
                  <a:schemeClr val="lt1"/>
                </a:solidFill>
              </a:rPr>
              <a:t>5. thinking about meaning is good for memory</a:t>
            </a:r>
            <a:endParaRPr sz="3000">
              <a:solidFill>
                <a:schemeClr val="lt1"/>
              </a:solidFill>
            </a:endParaRPr>
          </a:p>
          <a:p>
            <a:pPr marL="38100" lvl="0" indent="0" algn="l" rtl="0">
              <a:lnSpc>
                <a:spcPct val="90000"/>
              </a:lnSpc>
              <a:spcBef>
                <a:spcPts val="0"/>
              </a:spcBef>
              <a:spcAft>
                <a:spcPts val="0"/>
              </a:spcAft>
              <a:buSzPts val="3000"/>
              <a:buNone/>
            </a:pPr>
            <a:r>
              <a:rPr lang="en-US" sz="3000">
                <a:solidFill>
                  <a:schemeClr val="lt1"/>
                </a:solidFill>
              </a:rPr>
              <a:t>6. practice makes learning long lasting</a:t>
            </a:r>
            <a:endParaRPr sz="3000">
              <a:solidFill>
                <a:schemeClr val="lt1"/>
              </a:solidFill>
            </a:endParaRPr>
          </a:p>
          <a:p>
            <a:pPr marL="38100" lvl="0" indent="0" algn="l" rtl="0">
              <a:lnSpc>
                <a:spcPct val="90000"/>
              </a:lnSpc>
              <a:spcBef>
                <a:spcPts val="0"/>
              </a:spcBef>
              <a:spcAft>
                <a:spcPts val="0"/>
              </a:spcAft>
              <a:buSzPts val="3000"/>
              <a:buNone/>
            </a:pPr>
            <a:r>
              <a:rPr lang="en-US" sz="3000">
                <a:solidFill>
                  <a:schemeClr val="lt1"/>
                </a:solidFill>
              </a:rPr>
              <a:t>7. spaced practice is of great benefit for memory</a:t>
            </a:r>
            <a:endParaRPr sz="3000">
              <a:solidFill>
                <a:schemeClr val="lt1"/>
              </a:solidFill>
            </a:endParaRPr>
          </a:p>
        </p:txBody>
      </p:sp>
      <p:sp>
        <p:nvSpPr>
          <p:cNvPr id="775" name="Google Shape;775;p90"/>
          <p:cNvSpPr txBox="1">
            <a:spLocks noGrp="1"/>
          </p:cNvSpPr>
          <p:nvPr>
            <p:ph type="title"/>
          </p:nvPr>
        </p:nvSpPr>
        <p:spPr>
          <a:xfrm>
            <a:off x="643515" y="619125"/>
            <a:ext cx="11074351" cy="600075"/>
          </a:xfrm>
          <a:prstGeom prst="rect">
            <a:avLst/>
          </a:prstGeom>
          <a:noFill/>
          <a:ln>
            <a:noFill/>
          </a:ln>
        </p:spPr>
        <p:txBody>
          <a:bodyPr spcFirstLastPara="1" wrap="square" lIns="0" tIns="0" rIns="0" bIns="0" anchor="t" anchorCtr="0">
            <a:normAutofit/>
          </a:bodyPr>
          <a:lstStyle/>
          <a:p>
            <a:pPr marL="0" marR="0" lvl="0" indent="0" algn="l" rtl="0">
              <a:lnSpc>
                <a:spcPct val="90000"/>
              </a:lnSpc>
              <a:spcBef>
                <a:spcPts val="0"/>
              </a:spcBef>
              <a:spcAft>
                <a:spcPts val="0"/>
              </a:spcAft>
              <a:buClr>
                <a:schemeClr val="accent1"/>
              </a:buClr>
              <a:buSzPts val="1400"/>
              <a:buFont typeface="Corbel"/>
              <a:buNone/>
            </a:pPr>
            <a:r>
              <a:rPr lang="en-US">
                <a:latin typeface="Corbel"/>
                <a:ea typeface="Corbel"/>
                <a:cs typeface="Corbel"/>
                <a:sym typeface="Corbel"/>
              </a:rPr>
              <a:t>Other factors facilitating memory and learning </a:t>
            </a:r>
            <a:r>
              <a:rPr lang="en-US">
                <a:solidFill>
                  <a:schemeClr val="accent3"/>
                </a:solidFill>
              </a:rPr>
              <a:t>(Willingham, 2009)</a:t>
            </a:r>
            <a:endParaRPr>
              <a:latin typeface="Corbel"/>
              <a:ea typeface="Corbel"/>
              <a:cs typeface="Corbel"/>
              <a:sym typeface="Corbe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91"/>
          <p:cNvSpPr txBox="1">
            <a:spLocks noGrp="1"/>
          </p:cNvSpPr>
          <p:nvPr>
            <p:ph type="body" idx="1"/>
          </p:nvPr>
        </p:nvSpPr>
        <p:spPr>
          <a:xfrm>
            <a:off x="745140" y="1400000"/>
            <a:ext cx="10871100" cy="4857600"/>
          </a:xfrm>
          <a:prstGeom prst="rect">
            <a:avLst/>
          </a:prstGeom>
          <a:noFill/>
          <a:ln>
            <a:noFill/>
          </a:ln>
        </p:spPr>
        <p:txBody>
          <a:bodyPr spcFirstLastPara="1" wrap="square" lIns="0" tIns="0" rIns="0" bIns="0" anchor="t" anchorCtr="0">
            <a:noAutofit/>
          </a:bodyPr>
          <a:lstStyle/>
          <a:p>
            <a:pPr marL="38100" lvl="0" indent="0" algn="l" rtl="0">
              <a:lnSpc>
                <a:spcPct val="90000"/>
              </a:lnSpc>
              <a:spcBef>
                <a:spcPts val="480"/>
              </a:spcBef>
              <a:spcAft>
                <a:spcPts val="0"/>
              </a:spcAft>
              <a:buSzPts val="3000"/>
              <a:buNone/>
            </a:pPr>
            <a:r>
              <a:rPr lang="en-US" sz="3000">
                <a:solidFill>
                  <a:srgbClr val="D8D8D8"/>
                </a:solidFill>
              </a:rPr>
              <a:t>1. things that create an emotional reaction will be better remembered, but emotion is not necessary for learning (and it is definitely not sufficient!)</a:t>
            </a:r>
            <a:endParaRPr/>
          </a:p>
          <a:p>
            <a:pPr marL="38100" lvl="0" indent="0" algn="l" rtl="0">
              <a:lnSpc>
                <a:spcPct val="90000"/>
              </a:lnSpc>
              <a:spcBef>
                <a:spcPts val="480"/>
              </a:spcBef>
              <a:spcAft>
                <a:spcPts val="0"/>
              </a:spcAft>
              <a:buSzPts val="3000"/>
              <a:buNone/>
            </a:pPr>
            <a:r>
              <a:rPr lang="en-US" sz="3000"/>
              <a:t>2. if you don't pay attention to something, you can't learn it</a:t>
            </a:r>
            <a:endParaRPr sz="3000"/>
          </a:p>
          <a:p>
            <a:pPr marL="38100" lvl="0" indent="0" algn="l" rtl="0">
              <a:lnSpc>
                <a:spcPct val="90000"/>
              </a:lnSpc>
              <a:spcBef>
                <a:spcPts val="0"/>
              </a:spcBef>
              <a:spcAft>
                <a:spcPts val="0"/>
              </a:spcAft>
              <a:buSzPts val="3000"/>
              <a:buNone/>
            </a:pPr>
            <a:r>
              <a:rPr lang="en-US" sz="3000">
                <a:solidFill>
                  <a:schemeClr val="lt1"/>
                </a:solidFill>
              </a:rPr>
              <a:t>3. repetition helps but repetition alone is not sufficient</a:t>
            </a:r>
            <a:endParaRPr sz="3000">
              <a:solidFill>
                <a:schemeClr val="lt1"/>
              </a:solidFill>
            </a:endParaRPr>
          </a:p>
          <a:p>
            <a:pPr marL="38100" lvl="0" indent="0" algn="l" rtl="0">
              <a:lnSpc>
                <a:spcPct val="90000"/>
              </a:lnSpc>
              <a:spcBef>
                <a:spcPts val="0"/>
              </a:spcBef>
              <a:spcAft>
                <a:spcPts val="0"/>
              </a:spcAft>
              <a:buSzPts val="3000"/>
              <a:buNone/>
            </a:pPr>
            <a:r>
              <a:rPr lang="en-US" sz="3000">
                <a:solidFill>
                  <a:schemeClr val="lt1"/>
                </a:solidFill>
              </a:rPr>
              <a:t>4. wanting to remember something has little or no effect</a:t>
            </a:r>
            <a:endParaRPr sz="3000">
              <a:solidFill>
                <a:schemeClr val="lt1"/>
              </a:solidFill>
            </a:endParaRPr>
          </a:p>
          <a:p>
            <a:pPr marL="38100" lvl="0" indent="0" algn="l" rtl="0">
              <a:lnSpc>
                <a:spcPct val="90000"/>
              </a:lnSpc>
              <a:spcBef>
                <a:spcPts val="0"/>
              </a:spcBef>
              <a:spcAft>
                <a:spcPts val="0"/>
              </a:spcAft>
              <a:buSzPts val="3000"/>
              <a:buNone/>
            </a:pPr>
            <a:r>
              <a:rPr lang="en-US" sz="3000">
                <a:solidFill>
                  <a:schemeClr val="lt1"/>
                </a:solidFill>
              </a:rPr>
              <a:t>5. thinking about meaning is good for memory</a:t>
            </a:r>
            <a:endParaRPr sz="3000">
              <a:solidFill>
                <a:schemeClr val="lt1"/>
              </a:solidFill>
            </a:endParaRPr>
          </a:p>
          <a:p>
            <a:pPr marL="38100" lvl="0" indent="0" algn="l" rtl="0">
              <a:lnSpc>
                <a:spcPct val="90000"/>
              </a:lnSpc>
              <a:spcBef>
                <a:spcPts val="0"/>
              </a:spcBef>
              <a:spcAft>
                <a:spcPts val="0"/>
              </a:spcAft>
              <a:buSzPts val="3000"/>
              <a:buNone/>
            </a:pPr>
            <a:r>
              <a:rPr lang="en-US" sz="3000">
                <a:solidFill>
                  <a:schemeClr val="lt1"/>
                </a:solidFill>
              </a:rPr>
              <a:t>6. practice makes learning long lasting</a:t>
            </a:r>
            <a:endParaRPr sz="3000">
              <a:solidFill>
                <a:schemeClr val="lt1"/>
              </a:solidFill>
            </a:endParaRPr>
          </a:p>
          <a:p>
            <a:pPr marL="38100" lvl="0" indent="0" algn="l" rtl="0">
              <a:lnSpc>
                <a:spcPct val="90000"/>
              </a:lnSpc>
              <a:spcBef>
                <a:spcPts val="0"/>
              </a:spcBef>
              <a:spcAft>
                <a:spcPts val="0"/>
              </a:spcAft>
              <a:buSzPts val="3000"/>
              <a:buNone/>
            </a:pPr>
            <a:r>
              <a:rPr lang="en-US" sz="3000">
                <a:solidFill>
                  <a:schemeClr val="lt1"/>
                </a:solidFill>
              </a:rPr>
              <a:t>7. spaced practice is of great benefit for memory</a:t>
            </a:r>
            <a:endParaRPr sz="3000">
              <a:solidFill>
                <a:schemeClr val="lt1"/>
              </a:solidFill>
            </a:endParaRPr>
          </a:p>
        </p:txBody>
      </p:sp>
      <p:sp>
        <p:nvSpPr>
          <p:cNvPr id="782" name="Google Shape;782;p91"/>
          <p:cNvSpPr txBox="1">
            <a:spLocks noGrp="1"/>
          </p:cNvSpPr>
          <p:nvPr>
            <p:ph type="title"/>
          </p:nvPr>
        </p:nvSpPr>
        <p:spPr>
          <a:xfrm>
            <a:off x="643515" y="619125"/>
            <a:ext cx="11074351" cy="600075"/>
          </a:xfrm>
          <a:prstGeom prst="rect">
            <a:avLst/>
          </a:prstGeom>
          <a:noFill/>
          <a:ln>
            <a:noFill/>
          </a:ln>
        </p:spPr>
        <p:txBody>
          <a:bodyPr spcFirstLastPara="1" wrap="square" lIns="0" tIns="0" rIns="0" bIns="0" anchor="t" anchorCtr="0">
            <a:normAutofit/>
          </a:bodyPr>
          <a:lstStyle/>
          <a:p>
            <a:pPr marL="0" marR="0" lvl="0" indent="0" algn="l" rtl="0">
              <a:lnSpc>
                <a:spcPct val="90000"/>
              </a:lnSpc>
              <a:spcBef>
                <a:spcPts val="0"/>
              </a:spcBef>
              <a:spcAft>
                <a:spcPts val="0"/>
              </a:spcAft>
              <a:buClr>
                <a:schemeClr val="accent1"/>
              </a:buClr>
              <a:buSzPts val="1400"/>
              <a:buFont typeface="Corbel"/>
              <a:buNone/>
            </a:pPr>
            <a:r>
              <a:rPr lang="en-US">
                <a:latin typeface="Corbel"/>
                <a:ea typeface="Corbel"/>
                <a:cs typeface="Corbel"/>
                <a:sym typeface="Corbel"/>
              </a:rPr>
              <a:t>Other factors facilitating memory and learning </a:t>
            </a:r>
            <a:r>
              <a:rPr lang="en-US">
                <a:solidFill>
                  <a:schemeClr val="accent3"/>
                </a:solidFill>
              </a:rPr>
              <a:t>(Willingham, 2009)</a:t>
            </a:r>
            <a:endParaRPr>
              <a:latin typeface="Corbel"/>
              <a:ea typeface="Corbel"/>
              <a:cs typeface="Corbel"/>
              <a:sym typeface="Corbe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92"/>
          <p:cNvSpPr txBox="1">
            <a:spLocks noGrp="1"/>
          </p:cNvSpPr>
          <p:nvPr>
            <p:ph type="body" idx="1"/>
          </p:nvPr>
        </p:nvSpPr>
        <p:spPr>
          <a:xfrm>
            <a:off x="745140" y="1400000"/>
            <a:ext cx="10871100" cy="4857600"/>
          </a:xfrm>
          <a:prstGeom prst="rect">
            <a:avLst/>
          </a:prstGeom>
          <a:noFill/>
          <a:ln>
            <a:noFill/>
          </a:ln>
        </p:spPr>
        <p:txBody>
          <a:bodyPr spcFirstLastPara="1" wrap="square" lIns="0" tIns="0" rIns="0" bIns="0" anchor="t" anchorCtr="0">
            <a:noAutofit/>
          </a:bodyPr>
          <a:lstStyle/>
          <a:p>
            <a:pPr marL="38100" lvl="0" indent="0" algn="l" rtl="0">
              <a:lnSpc>
                <a:spcPct val="90000"/>
              </a:lnSpc>
              <a:spcBef>
                <a:spcPts val="480"/>
              </a:spcBef>
              <a:spcAft>
                <a:spcPts val="0"/>
              </a:spcAft>
              <a:buSzPts val="3000"/>
              <a:buNone/>
            </a:pPr>
            <a:r>
              <a:rPr lang="en-US" sz="3000">
                <a:solidFill>
                  <a:srgbClr val="D8D8D8"/>
                </a:solidFill>
              </a:rPr>
              <a:t>1. things that create an emotional reaction will be better remembered, but emotion is not necessary for learning (and it is definitely not sufficient!)</a:t>
            </a:r>
            <a:endParaRPr/>
          </a:p>
          <a:p>
            <a:pPr marL="38100" lvl="0" indent="0" algn="l" rtl="0">
              <a:lnSpc>
                <a:spcPct val="90000"/>
              </a:lnSpc>
              <a:spcBef>
                <a:spcPts val="480"/>
              </a:spcBef>
              <a:spcAft>
                <a:spcPts val="0"/>
              </a:spcAft>
              <a:buSzPts val="3000"/>
              <a:buNone/>
            </a:pPr>
            <a:r>
              <a:rPr lang="en-US" sz="3000">
                <a:solidFill>
                  <a:srgbClr val="D8D8D8"/>
                </a:solidFill>
              </a:rPr>
              <a:t>2. if you don't pay attention to something, you can't learn it</a:t>
            </a:r>
            <a:endParaRPr sz="3000">
              <a:solidFill>
                <a:srgbClr val="D8D8D8"/>
              </a:solidFill>
            </a:endParaRPr>
          </a:p>
          <a:p>
            <a:pPr marL="38100" lvl="0" indent="0" algn="l" rtl="0">
              <a:lnSpc>
                <a:spcPct val="90000"/>
              </a:lnSpc>
              <a:spcBef>
                <a:spcPts val="0"/>
              </a:spcBef>
              <a:spcAft>
                <a:spcPts val="0"/>
              </a:spcAft>
              <a:buSzPts val="3000"/>
              <a:buNone/>
            </a:pPr>
            <a:r>
              <a:rPr lang="en-US" sz="3000"/>
              <a:t>3. repetition helps but repetition alone is not sufficient</a:t>
            </a:r>
            <a:endParaRPr sz="3000"/>
          </a:p>
          <a:p>
            <a:pPr marL="38100" lvl="0" indent="0" algn="l" rtl="0">
              <a:lnSpc>
                <a:spcPct val="90000"/>
              </a:lnSpc>
              <a:spcBef>
                <a:spcPts val="0"/>
              </a:spcBef>
              <a:spcAft>
                <a:spcPts val="0"/>
              </a:spcAft>
              <a:buSzPts val="3000"/>
              <a:buNone/>
            </a:pPr>
            <a:r>
              <a:rPr lang="en-US" sz="3000">
                <a:solidFill>
                  <a:schemeClr val="lt1"/>
                </a:solidFill>
              </a:rPr>
              <a:t>4. wanting to remember something has little or no effect</a:t>
            </a:r>
            <a:endParaRPr sz="3000">
              <a:solidFill>
                <a:schemeClr val="lt1"/>
              </a:solidFill>
            </a:endParaRPr>
          </a:p>
          <a:p>
            <a:pPr marL="38100" lvl="0" indent="0" algn="l" rtl="0">
              <a:lnSpc>
                <a:spcPct val="90000"/>
              </a:lnSpc>
              <a:spcBef>
                <a:spcPts val="0"/>
              </a:spcBef>
              <a:spcAft>
                <a:spcPts val="0"/>
              </a:spcAft>
              <a:buSzPts val="3000"/>
              <a:buNone/>
            </a:pPr>
            <a:r>
              <a:rPr lang="en-US" sz="3000">
                <a:solidFill>
                  <a:schemeClr val="lt1"/>
                </a:solidFill>
              </a:rPr>
              <a:t>5. thinking about meaning is good for memory</a:t>
            </a:r>
            <a:endParaRPr sz="3000">
              <a:solidFill>
                <a:schemeClr val="lt1"/>
              </a:solidFill>
            </a:endParaRPr>
          </a:p>
          <a:p>
            <a:pPr marL="38100" lvl="0" indent="0" algn="l" rtl="0">
              <a:lnSpc>
                <a:spcPct val="90000"/>
              </a:lnSpc>
              <a:spcBef>
                <a:spcPts val="0"/>
              </a:spcBef>
              <a:spcAft>
                <a:spcPts val="0"/>
              </a:spcAft>
              <a:buSzPts val="3000"/>
              <a:buNone/>
            </a:pPr>
            <a:r>
              <a:rPr lang="en-US" sz="3000">
                <a:solidFill>
                  <a:schemeClr val="lt1"/>
                </a:solidFill>
              </a:rPr>
              <a:t>6. practice makes learning long lasting</a:t>
            </a:r>
            <a:endParaRPr sz="3000">
              <a:solidFill>
                <a:schemeClr val="lt1"/>
              </a:solidFill>
            </a:endParaRPr>
          </a:p>
          <a:p>
            <a:pPr marL="38100" lvl="0" indent="0" algn="l" rtl="0">
              <a:lnSpc>
                <a:spcPct val="90000"/>
              </a:lnSpc>
              <a:spcBef>
                <a:spcPts val="0"/>
              </a:spcBef>
              <a:spcAft>
                <a:spcPts val="0"/>
              </a:spcAft>
              <a:buSzPts val="3000"/>
              <a:buNone/>
            </a:pPr>
            <a:r>
              <a:rPr lang="en-US" sz="3000">
                <a:solidFill>
                  <a:schemeClr val="lt1"/>
                </a:solidFill>
              </a:rPr>
              <a:t>7. spaced practice is of great benefit for memory</a:t>
            </a:r>
            <a:endParaRPr sz="3000">
              <a:solidFill>
                <a:schemeClr val="lt1"/>
              </a:solidFill>
            </a:endParaRPr>
          </a:p>
        </p:txBody>
      </p:sp>
      <p:sp>
        <p:nvSpPr>
          <p:cNvPr id="789" name="Google Shape;789;p92"/>
          <p:cNvSpPr txBox="1">
            <a:spLocks noGrp="1"/>
          </p:cNvSpPr>
          <p:nvPr>
            <p:ph type="title"/>
          </p:nvPr>
        </p:nvSpPr>
        <p:spPr>
          <a:xfrm>
            <a:off x="643515" y="619125"/>
            <a:ext cx="11074351" cy="600075"/>
          </a:xfrm>
          <a:prstGeom prst="rect">
            <a:avLst/>
          </a:prstGeom>
          <a:noFill/>
          <a:ln>
            <a:noFill/>
          </a:ln>
        </p:spPr>
        <p:txBody>
          <a:bodyPr spcFirstLastPara="1" wrap="square" lIns="0" tIns="0" rIns="0" bIns="0" anchor="t" anchorCtr="0">
            <a:normAutofit/>
          </a:bodyPr>
          <a:lstStyle/>
          <a:p>
            <a:pPr marL="0" marR="0" lvl="0" indent="0" algn="l" rtl="0">
              <a:lnSpc>
                <a:spcPct val="90000"/>
              </a:lnSpc>
              <a:spcBef>
                <a:spcPts val="0"/>
              </a:spcBef>
              <a:spcAft>
                <a:spcPts val="0"/>
              </a:spcAft>
              <a:buClr>
                <a:schemeClr val="accent1"/>
              </a:buClr>
              <a:buSzPts val="1400"/>
              <a:buFont typeface="Corbel"/>
              <a:buNone/>
            </a:pPr>
            <a:r>
              <a:rPr lang="en-US">
                <a:latin typeface="Corbel"/>
                <a:ea typeface="Corbel"/>
                <a:cs typeface="Corbel"/>
                <a:sym typeface="Corbel"/>
              </a:rPr>
              <a:t>Other factors facilitating memory and learning </a:t>
            </a:r>
            <a:r>
              <a:rPr lang="en-US">
                <a:solidFill>
                  <a:schemeClr val="accent3"/>
                </a:solidFill>
              </a:rPr>
              <a:t>(Willingham, 2009)</a:t>
            </a:r>
            <a:endParaRPr>
              <a:latin typeface="Corbel"/>
              <a:ea typeface="Corbel"/>
              <a:cs typeface="Corbel"/>
              <a:sym typeface="Corbe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93"/>
          <p:cNvSpPr txBox="1">
            <a:spLocks noGrp="1"/>
          </p:cNvSpPr>
          <p:nvPr>
            <p:ph type="body" idx="1"/>
          </p:nvPr>
        </p:nvSpPr>
        <p:spPr>
          <a:xfrm>
            <a:off x="745140" y="1400000"/>
            <a:ext cx="10871100" cy="4857600"/>
          </a:xfrm>
          <a:prstGeom prst="rect">
            <a:avLst/>
          </a:prstGeom>
          <a:noFill/>
          <a:ln>
            <a:noFill/>
          </a:ln>
        </p:spPr>
        <p:txBody>
          <a:bodyPr spcFirstLastPara="1" wrap="square" lIns="0" tIns="0" rIns="0" bIns="0" anchor="t" anchorCtr="0">
            <a:noAutofit/>
          </a:bodyPr>
          <a:lstStyle/>
          <a:p>
            <a:pPr marL="38100" lvl="0" indent="0" algn="l" rtl="0">
              <a:lnSpc>
                <a:spcPct val="90000"/>
              </a:lnSpc>
              <a:spcBef>
                <a:spcPts val="480"/>
              </a:spcBef>
              <a:spcAft>
                <a:spcPts val="0"/>
              </a:spcAft>
              <a:buSzPts val="3000"/>
              <a:buNone/>
            </a:pPr>
            <a:r>
              <a:rPr lang="en-US" sz="3000">
                <a:solidFill>
                  <a:srgbClr val="D8D8D8"/>
                </a:solidFill>
              </a:rPr>
              <a:t>1. things that create an emotional reaction will be better remembered, but emotion is not necessary for learning (and it is definitely not sufficient!)</a:t>
            </a:r>
            <a:endParaRPr/>
          </a:p>
          <a:p>
            <a:pPr marL="38100" lvl="0" indent="0" algn="l" rtl="0">
              <a:lnSpc>
                <a:spcPct val="90000"/>
              </a:lnSpc>
              <a:spcBef>
                <a:spcPts val="480"/>
              </a:spcBef>
              <a:spcAft>
                <a:spcPts val="0"/>
              </a:spcAft>
              <a:buSzPts val="3000"/>
              <a:buNone/>
            </a:pPr>
            <a:r>
              <a:rPr lang="en-US" sz="3000">
                <a:solidFill>
                  <a:srgbClr val="D8D8D8"/>
                </a:solidFill>
              </a:rPr>
              <a:t>2. if you don't pay attention to something, you can't learn it</a:t>
            </a:r>
            <a:endParaRPr sz="3000">
              <a:solidFill>
                <a:srgbClr val="D8D8D8"/>
              </a:solidFill>
            </a:endParaRPr>
          </a:p>
          <a:p>
            <a:pPr marL="38100" lvl="0" indent="0" algn="l" rtl="0">
              <a:lnSpc>
                <a:spcPct val="90000"/>
              </a:lnSpc>
              <a:spcBef>
                <a:spcPts val="0"/>
              </a:spcBef>
              <a:spcAft>
                <a:spcPts val="0"/>
              </a:spcAft>
              <a:buSzPts val="3000"/>
              <a:buNone/>
            </a:pPr>
            <a:r>
              <a:rPr lang="en-US" sz="3000">
                <a:solidFill>
                  <a:srgbClr val="D8D8D8"/>
                </a:solidFill>
              </a:rPr>
              <a:t>3. repetition helps but repetition alone is not sufficient</a:t>
            </a:r>
            <a:endParaRPr sz="3000">
              <a:solidFill>
                <a:srgbClr val="D8D8D8"/>
              </a:solidFill>
            </a:endParaRPr>
          </a:p>
          <a:p>
            <a:pPr marL="38100" lvl="0" indent="0" algn="l" rtl="0">
              <a:lnSpc>
                <a:spcPct val="90000"/>
              </a:lnSpc>
              <a:spcBef>
                <a:spcPts val="0"/>
              </a:spcBef>
              <a:spcAft>
                <a:spcPts val="0"/>
              </a:spcAft>
              <a:buSzPts val="3000"/>
              <a:buNone/>
            </a:pPr>
            <a:r>
              <a:rPr lang="en-US" sz="3000"/>
              <a:t>4. wanting to remember something has little or no effect</a:t>
            </a:r>
            <a:endParaRPr sz="3000"/>
          </a:p>
          <a:p>
            <a:pPr marL="38100" lvl="0" indent="0" algn="l" rtl="0">
              <a:lnSpc>
                <a:spcPct val="90000"/>
              </a:lnSpc>
              <a:spcBef>
                <a:spcPts val="0"/>
              </a:spcBef>
              <a:spcAft>
                <a:spcPts val="0"/>
              </a:spcAft>
              <a:buSzPts val="3000"/>
              <a:buNone/>
            </a:pPr>
            <a:r>
              <a:rPr lang="en-US" sz="3000">
                <a:solidFill>
                  <a:schemeClr val="lt1"/>
                </a:solidFill>
              </a:rPr>
              <a:t>5. thinking about meaning is good for memory</a:t>
            </a:r>
            <a:endParaRPr sz="3000">
              <a:solidFill>
                <a:schemeClr val="lt1"/>
              </a:solidFill>
            </a:endParaRPr>
          </a:p>
          <a:p>
            <a:pPr marL="38100" lvl="0" indent="0" algn="l" rtl="0">
              <a:lnSpc>
                <a:spcPct val="90000"/>
              </a:lnSpc>
              <a:spcBef>
                <a:spcPts val="0"/>
              </a:spcBef>
              <a:spcAft>
                <a:spcPts val="0"/>
              </a:spcAft>
              <a:buSzPts val="3000"/>
              <a:buNone/>
            </a:pPr>
            <a:r>
              <a:rPr lang="en-US" sz="3000">
                <a:solidFill>
                  <a:schemeClr val="lt1"/>
                </a:solidFill>
              </a:rPr>
              <a:t>6. practice makes learning long lasting</a:t>
            </a:r>
            <a:endParaRPr sz="3000">
              <a:solidFill>
                <a:schemeClr val="lt1"/>
              </a:solidFill>
            </a:endParaRPr>
          </a:p>
          <a:p>
            <a:pPr marL="38100" lvl="0" indent="0" algn="l" rtl="0">
              <a:lnSpc>
                <a:spcPct val="90000"/>
              </a:lnSpc>
              <a:spcBef>
                <a:spcPts val="0"/>
              </a:spcBef>
              <a:spcAft>
                <a:spcPts val="0"/>
              </a:spcAft>
              <a:buSzPts val="3000"/>
              <a:buNone/>
            </a:pPr>
            <a:r>
              <a:rPr lang="en-US" sz="3000">
                <a:solidFill>
                  <a:schemeClr val="lt1"/>
                </a:solidFill>
              </a:rPr>
              <a:t>7. spaced practice is of great benefit for memory</a:t>
            </a:r>
            <a:endParaRPr sz="3000">
              <a:solidFill>
                <a:schemeClr val="lt1"/>
              </a:solidFill>
            </a:endParaRPr>
          </a:p>
        </p:txBody>
      </p:sp>
      <p:sp>
        <p:nvSpPr>
          <p:cNvPr id="796" name="Google Shape;796;p93"/>
          <p:cNvSpPr txBox="1">
            <a:spLocks noGrp="1"/>
          </p:cNvSpPr>
          <p:nvPr>
            <p:ph type="title"/>
          </p:nvPr>
        </p:nvSpPr>
        <p:spPr>
          <a:xfrm>
            <a:off x="643515" y="619125"/>
            <a:ext cx="11074351" cy="600075"/>
          </a:xfrm>
          <a:prstGeom prst="rect">
            <a:avLst/>
          </a:prstGeom>
          <a:noFill/>
          <a:ln>
            <a:noFill/>
          </a:ln>
        </p:spPr>
        <p:txBody>
          <a:bodyPr spcFirstLastPara="1" wrap="square" lIns="0" tIns="0" rIns="0" bIns="0" anchor="t" anchorCtr="0">
            <a:normAutofit/>
          </a:bodyPr>
          <a:lstStyle/>
          <a:p>
            <a:pPr marL="0" marR="0" lvl="0" indent="0" algn="l" rtl="0">
              <a:lnSpc>
                <a:spcPct val="90000"/>
              </a:lnSpc>
              <a:spcBef>
                <a:spcPts val="0"/>
              </a:spcBef>
              <a:spcAft>
                <a:spcPts val="0"/>
              </a:spcAft>
              <a:buClr>
                <a:schemeClr val="accent1"/>
              </a:buClr>
              <a:buSzPts val="1400"/>
              <a:buFont typeface="Corbel"/>
              <a:buNone/>
            </a:pPr>
            <a:r>
              <a:rPr lang="en-US">
                <a:latin typeface="Corbel"/>
                <a:ea typeface="Corbel"/>
                <a:cs typeface="Corbel"/>
                <a:sym typeface="Corbel"/>
              </a:rPr>
              <a:t>Other factors facilitating memory and learning </a:t>
            </a:r>
            <a:r>
              <a:rPr lang="en-US">
                <a:solidFill>
                  <a:schemeClr val="accent3"/>
                </a:solidFill>
              </a:rPr>
              <a:t>(Willingham, 2009)</a:t>
            </a:r>
            <a:endParaRPr>
              <a:latin typeface="Corbel"/>
              <a:ea typeface="Corbel"/>
              <a:cs typeface="Corbel"/>
              <a:sym typeface="Corbe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94"/>
          <p:cNvSpPr txBox="1">
            <a:spLocks noGrp="1"/>
          </p:cNvSpPr>
          <p:nvPr>
            <p:ph type="body" idx="1"/>
          </p:nvPr>
        </p:nvSpPr>
        <p:spPr>
          <a:xfrm>
            <a:off x="745140" y="1400000"/>
            <a:ext cx="10871100" cy="4857600"/>
          </a:xfrm>
          <a:prstGeom prst="rect">
            <a:avLst/>
          </a:prstGeom>
          <a:noFill/>
          <a:ln>
            <a:noFill/>
          </a:ln>
        </p:spPr>
        <p:txBody>
          <a:bodyPr spcFirstLastPara="1" wrap="square" lIns="0" tIns="0" rIns="0" bIns="0" anchor="t" anchorCtr="0">
            <a:noAutofit/>
          </a:bodyPr>
          <a:lstStyle/>
          <a:p>
            <a:pPr marL="38100" lvl="0" indent="0" algn="l" rtl="0">
              <a:lnSpc>
                <a:spcPct val="90000"/>
              </a:lnSpc>
              <a:spcBef>
                <a:spcPts val="480"/>
              </a:spcBef>
              <a:spcAft>
                <a:spcPts val="0"/>
              </a:spcAft>
              <a:buSzPts val="3000"/>
              <a:buNone/>
            </a:pPr>
            <a:r>
              <a:rPr lang="en-US" sz="3000">
                <a:solidFill>
                  <a:srgbClr val="D8D8D8"/>
                </a:solidFill>
              </a:rPr>
              <a:t>1. things that create an emotional reaction will be better remembered, but emotion is not necessary for learning (and it is definitely not sufficient!)</a:t>
            </a:r>
            <a:endParaRPr/>
          </a:p>
          <a:p>
            <a:pPr marL="38100" lvl="0" indent="0" algn="l" rtl="0">
              <a:lnSpc>
                <a:spcPct val="90000"/>
              </a:lnSpc>
              <a:spcBef>
                <a:spcPts val="480"/>
              </a:spcBef>
              <a:spcAft>
                <a:spcPts val="0"/>
              </a:spcAft>
              <a:buSzPts val="3000"/>
              <a:buNone/>
            </a:pPr>
            <a:r>
              <a:rPr lang="en-US" sz="3000">
                <a:solidFill>
                  <a:srgbClr val="D8D8D8"/>
                </a:solidFill>
              </a:rPr>
              <a:t>2. if you don't pay attention to something, you can't learn it</a:t>
            </a:r>
            <a:endParaRPr sz="3000">
              <a:solidFill>
                <a:srgbClr val="D8D8D8"/>
              </a:solidFill>
            </a:endParaRPr>
          </a:p>
          <a:p>
            <a:pPr marL="38100" lvl="0" indent="0" algn="l" rtl="0">
              <a:lnSpc>
                <a:spcPct val="90000"/>
              </a:lnSpc>
              <a:spcBef>
                <a:spcPts val="0"/>
              </a:spcBef>
              <a:spcAft>
                <a:spcPts val="0"/>
              </a:spcAft>
              <a:buSzPts val="3000"/>
              <a:buNone/>
            </a:pPr>
            <a:r>
              <a:rPr lang="en-US" sz="3000">
                <a:solidFill>
                  <a:srgbClr val="D8D8D8"/>
                </a:solidFill>
              </a:rPr>
              <a:t>3. repetition helps but repetition alone is not sufficient</a:t>
            </a:r>
            <a:endParaRPr sz="3000">
              <a:solidFill>
                <a:srgbClr val="D8D8D8"/>
              </a:solidFill>
            </a:endParaRPr>
          </a:p>
          <a:p>
            <a:pPr marL="38100" lvl="0" indent="0" algn="l" rtl="0">
              <a:lnSpc>
                <a:spcPct val="90000"/>
              </a:lnSpc>
              <a:spcBef>
                <a:spcPts val="0"/>
              </a:spcBef>
              <a:spcAft>
                <a:spcPts val="0"/>
              </a:spcAft>
              <a:buSzPts val="3000"/>
              <a:buNone/>
            </a:pPr>
            <a:r>
              <a:rPr lang="en-US" sz="3000">
                <a:solidFill>
                  <a:srgbClr val="D8D8D8"/>
                </a:solidFill>
              </a:rPr>
              <a:t>4. wanting to remember something has little or no effect</a:t>
            </a:r>
            <a:endParaRPr sz="3000">
              <a:solidFill>
                <a:srgbClr val="D8D8D8"/>
              </a:solidFill>
            </a:endParaRPr>
          </a:p>
          <a:p>
            <a:pPr marL="38100" lvl="0" indent="0" algn="l" rtl="0">
              <a:lnSpc>
                <a:spcPct val="90000"/>
              </a:lnSpc>
              <a:spcBef>
                <a:spcPts val="0"/>
              </a:spcBef>
              <a:spcAft>
                <a:spcPts val="0"/>
              </a:spcAft>
              <a:buSzPts val="3000"/>
              <a:buNone/>
            </a:pPr>
            <a:r>
              <a:rPr lang="en-US" sz="3000"/>
              <a:t>5. thinking about meaning is good for memory</a:t>
            </a:r>
            <a:endParaRPr sz="3000"/>
          </a:p>
          <a:p>
            <a:pPr marL="38100" lvl="0" indent="0" algn="l" rtl="0">
              <a:lnSpc>
                <a:spcPct val="90000"/>
              </a:lnSpc>
              <a:spcBef>
                <a:spcPts val="0"/>
              </a:spcBef>
              <a:spcAft>
                <a:spcPts val="0"/>
              </a:spcAft>
              <a:buSzPts val="3000"/>
              <a:buNone/>
            </a:pPr>
            <a:r>
              <a:rPr lang="en-US" sz="3000">
                <a:solidFill>
                  <a:schemeClr val="lt1"/>
                </a:solidFill>
              </a:rPr>
              <a:t>6. practice makes learning long lasting</a:t>
            </a:r>
            <a:endParaRPr sz="3000">
              <a:solidFill>
                <a:schemeClr val="lt1"/>
              </a:solidFill>
            </a:endParaRPr>
          </a:p>
          <a:p>
            <a:pPr marL="38100" lvl="0" indent="0" algn="l" rtl="0">
              <a:lnSpc>
                <a:spcPct val="90000"/>
              </a:lnSpc>
              <a:spcBef>
                <a:spcPts val="0"/>
              </a:spcBef>
              <a:spcAft>
                <a:spcPts val="0"/>
              </a:spcAft>
              <a:buSzPts val="3000"/>
              <a:buNone/>
            </a:pPr>
            <a:r>
              <a:rPr lang="en-US" sz="3000">
                <a:solidFill>
                  <a:schemeClr val="lt1"/>
                </a:solidFill>
              </a:rPr>
              <a:t>7. spaced practice is of great benefit for memory</a:t>
            </a:r>
            <a:endParaRPr sz="3000">
              <a:solidFill>
                <a:schemeClr val="lt1"/>
              </a:solidFill>
            </a:endParaRPr>
          </a:p>
        </p:txBody>
      </p:sp>
      <p:sp>
        <p:nvSpPr>
          <p:cNvPr id="803" name="Google Shape;803;p94"/>
          <p:cNvSpPr txBox="1">
            <a:spLocks noGrp="1"/>
          </p:cNvSpPr>
          <p:nvPr>
            <p:ph type="title"/>
          </p:nvPr>
        </p:nvSpPr>
        <p:spPr>
          <a:xfrm>
            <a:off x="643515" y="619125"/>
            <a:ext cx="11074351" cy="600075"/>
          </a:xfrm>
          <a:prstGeom prst="rect">
            <a:avLst/>
          </a:prstGeom>
          <a:noFill/>
          <a:ln>
            <a:noFill/>
          </a:ln>
        </p:spPr>
        <p:txBody>
          <a:bodyPr spcFirstLastPara="1" wrap="square" lIns="0" tIns="0" rIns="0" bIns="0" anchor="t" anchorCtr="0">
            <a:normAutofit/>
          </a:bodyPr>
          <a:lstStyle/>
          <a:p>
            <a:pPr marL="0" marR="0" lvl="0" indent="0" algn="l" rtl="0">
              <a:lnSpc>
                <a:spcPct val="90000"/>
              </a:lnSpc>
              <a:spcBef>
                <a:spcPts val="0"/>
              </a:spcBef>
              <a:spcAft>
                <a:spcPts val="0"/>
              </a:spcAft>
              <a:buClr>
                <a:schemeClr val="accent1"/>
              </a:buClr>
              <a:buSzPts val="1400"/>
              <a:buFont typeface="Corbel"/>
              <a:buNone/>
            </a:pPr>
            <a:r>
              <a:rPr lang="en-US">
                <a:latin typeface="Corbel"/>
                <a:ea typeface="Corbel"/>
                <a:cs typeface="Corbel"/>
                <a:sym typeface="Corbel"/>
              </a:rPr>
              <a:t>Other factors facilitating memory and learning </a:t>
            </a:r>
            <a:r>
              <a:rPr lang="en-US">
                <a:solidFill>
                  <a:schemeClr val="accent3"/>
                </a:solidFill>
              </a:rPr>
              <a:t>(Willingham, 2009)</a:t>
            </a:r>
            <a:endParaRPr>
              <a:latin typeface="Corbel"/>
              <a:ea typeface="Corbel"/>
              <a:cs typeface="Corbel"/>
              <a:sym typeface="Corbe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95"/>
          <p:cNvSpPr txBox="1">
            <a:spLocks noGrp="1"/>
          </p:cNvSpPr>
          <p:nvPr>
            <p:ph type="body" idx="1"/>
          </p:nvPr>
        </p:nvSpPr>
        <p:spPr>
          <a:xfrm>
            <a:off x="745140" y="1400000"/>
            <a:ext cx="10871100" cy="4857600"/>
          </a:xfrm>
          <a:prstGeom prst="rect">
            <a:avLst/>
          </a:prstGeom>
          <a:noFill/>
          <a:ln>
            <a:noFill/>
          </a:ln>
        </p:spPr>
        <p:txBody>
          <a:bodyPr spcFirstLastPara="1" wrap="square" lIns="0" tIns="0" rIns="0" bIns="0" anchor="t" anchorCtr="0">
            <a:noAutofit/>
          </a:bodyPr>
          <a:lstStyle/>
          <a:p>
            <a:pPr marL="38100" lvl="0" indent="0" algn="l" rtl="0">
              <a:lnSpc>
                <a:spcPct val="90000"/>
              </a:lnSpc>
              <a:spcBef>
                <a:spcPts val="480"/>
              </a:spcBef>
              <a:spcAft>
                <a:spcPts val="0"/>
              </a:spcAft>
              <a:buSzPts val="3000"/>
              <a:buNone/>
            </a:pPr>
            <a:r>
              <a:rPr lang="en-US" sz="3000">
                <a:solidFill>
                  <a:srgbClr val="D8D8D8"/>
                </a:solidFill>
              </a:rPr>
              <a:t>1. things that create an emotional reaction will be better remembered, but emotion is not necessary for learning (and it is definitely not sufficient!)</a:t>
            </a:r>
            <a:endParaRPr/>
          </a:p>
          <a:p>
            <a:pPr marL="38100" lvl="0" indent="0" algn="l" rtl="0">
              <a:lnSpc>
                <a:spcPct val="90000"/>
              </a:lnSpc>
              <a:spcBef>
                <a:spcPts val="480"/>
              </a:spcBef>
              <a:spcAft>
                <a:spcPts val="0"/>
              </a:spcAft>
              <a:buSzPts val="3000"/>
              <a:buNone/>
            </a:pPr>
            <a:r>
              <a:rPr lang="en-US" sz="3000">
                <a:solidFill>
                  <a:srgbClr val="D8D8D8"/>
                </a:solidFill>
              </a:rPr>
              <a:t>2. if you don't pay attention to something, you can't learn it</a:t>
            </a:r>
            <a:endParaRPr sz="3000">
              <a:solidFill>
                <a:srgbClr val="D8D8D8"/>
              </a:solidFill>
            </a:endParaRPr>
          </a:p>
          <a:p>
            <a:pPr marL="38100" lvl="0" indent="0" algn="l" rtl="0">
              <a:lnSpc>
                <a:spcPct val="90000"/>
              </a:lnSpc>
              <a:spcBef>
                <a:spcPts val="0"/>
              </a:spcBef>
              <a:spcAft>
                <a:spcPts val="0"/>
              </a:spcAft>
              <a:buSzPts val="3000"/>
              <a:buNone/>
            </a:pPr>
            <a:r>
              <a:rPr lang="en-US" sz="3000">
                <a:solidFill>
                  <a:srgbClr val="D8D8D8"/>
                </a:solidFill>
              </a:rPr>
              <a:t>3. repetition helps but repetition alone is not sufficient</a:t>
            </a:r>
            <a:endParaRPr sz="3000">
              <a:solidFill>
                <a:srgbClr val="D8D8D8"/>
              </a:solidFill>
            </a:endParaRPr>
          </a:p>
          <a:p>
            <a:pPr marL="38100" lvl="0" indent="0" algn="l" rtl="0">
              <a:lnSpc>
                <a:spcPct val="90000"/>
              </a:lnSpc>
              <a:spcBef>
                <a:spcPts val="0"/>
              </a:spcBef>
              <a:spcAft>
                <a:spcPts val="0"/>
              </a:spcAft>
              <a:buSzPts val="3000"/>
              <a:buNone/>
            </a:pPr>
            <a:r>
              <a:rPr lang="en-US" sz="3000">
                <a:solidFill>
                  <a:srgbClr val="D8D8D8"/>
                </a:solidFill>
              </a:rPr>
              <a:t>4. wanting to remember something has little or no effect</a:t>
            </a:r>
            <a:endParaRPr sz="3000">
              <a:solidFill>
                <a:srgbClr val="D8D8D8"/>
              </a:solidFill>
            </a:endParaRPr>
          </a:p>
          <a:p>
            <a:pPr marL="38100" lvl="0" indent="0" algn="l" rtl="0">
              <a:lnSpc>
                <a:spcPct val="90000"/>
              </a:lnSpc>
              <a:spcBef>
                <a:spcPts val="0"/>
              </a:spcBef>
              <a:spcAft>
                <a:spcPts val="0"/>
              </a:spcAft>
              <a:buSzPts val="3000"/>
              <a:buNone/>
            </a:pPr>
            <a:r>
              <a:rPr lang="en-US" sz="3000">
                <a:solidFill>
                  <a:srgbClr val="D8D8D8"/>
                </a:solidFill>
              </a:rPr>
              <a:t>5. thinking about meaning is good for memory</a:t>
            </a:r>
            <a:endParaRPr sz="3000">
              <a:solidFill>
                <a:srgbClr val="D8D8D8"/>
              </a:solidFill>
            </a:endParaRPr>
          </a:p>
          <a:p>
            <a:pPr marL="38100" lvl="0" indent="0" algn="l" rtl="0">
              <a:lnSpc>
                <a:spcPct val="90000"/>
              </a:lnSpc>
              <a:spcBef>
                <a:spcPts val="0"/>
              </a:spcBef>
              <a:spcAft>
                <a:spcPts val="0"/>
              </a:spcAft>
              <a:buSzPts val="3000"/>
              <a:buNone/>
            </a:pPr>
            <a:r>
              <a:rPr lang="en-US" sz="3000"/>
              <a:t>6. practice makes learning long lasting</a:t>
            </a:r>
            <a:endParaRPr sz="3000"/>
          </a:p>
          <a:p>
            <a:pPr marL="38100" lvl="0" indent="0" algn="l" rtl="0">
              <a:lnSpc>
                <a:spcPct val="90000"/>
              </a:lnSpc>
              <a:spcBef>
                <a:spcPts val="0"/>
              </a:spcBef>
              <a:spcAft>
                <a:spcPts val="0"/>
              </a:spcAft>
              <a:buSzPts val="3000"/>
              <a:buNone/>
            </a:pPr>
            <a:r>
              <a:rPr lang="en-US" sz="3000">
                <a:solidFill>
                  <a:schemeClr val="lt1"/>
                </a:solidFill>
              </a:rPr>
              <a:t>7. spaced practice is of great benefit for memory</a:t>
            </a:r>
            <a:endParaRPr sz="3000">
              <a:solidFill>
                <a:schemeClr val="lt1"/>
              </a:solidFill>
            </a:endParaRPr>
          </a:p>
        </p:txBody>
      </p:sp>
      <p:sp>
        <p:nvSpPr>
          <p:cNvPr id="810" name="Google Shape;810;p95"/>
          <p:cNvSpPr txBox="1">
            <a:spLocks noGrp="1"/>
          </p:cNvSpPr>
          <p:nvPr>
            <p:ph type="title"/>
          </p:nvPr>
        </p:nvSpPr>
        <p:spPr>
          <a:xfrm>
            <a:off x="643515" y="619125"/>
            <a:ext cx="11074351" cy="600075"/>
          </a:xfrm>
          <a:prstGeom prst="rect">
            <a:avLst/>
          </a:prstGeom>
          <a:noFill/>
          <a:ln>
            <a:noFill/>
          </a:ln>
        </p:spPr>
        <p:txBody>
          <a:bodyPr spcFirstLastPara="1" wrap="square" lIns="0" tIns="0" rIns="0" bIns="0" anchor="t" anchorCtr="0">
            <a:normAutofit/>
          </a:bodyPr>
          <a:lstStyle/>
          <a:p>
            <a:pPr marL="0" marR="0" lvl="0" indent="0" algn="l" rtl="0">
              <a:lnSpc>
                <a:spcPct val="90000"/>
              </a:lnSpc>
              <a:spcBef>
                <a:spcPts val="0"/>
              </a:spcBef>
              <a:spcAft>
                <a:spcPts val="0"/>
              </a:spcAft>
              <a:buClr>
                <a:schemeClr val="accent1"/>
              </a:buClr>
              <a:buSzPts val="1400"/>
              <a:buFont typeface="Corbel"/>
              <a:buNone/>
            </a:pPr>
            <a:r>
              <a:rPr lang="en-US">
                <a:latin typeface="Corbel"/>
                <a:ea typeface="Corbel"/>
                <a:cs typeface="Corbel"/>
                <a:sym typeface="Corbel"/>
              </a:rPr>
              <a:t>Other factors facilitating memory and learning </a:t>
            </a:r>
            <a:r>
              <a:rPr lang="en-US">
                <a:solidFill>
                  <a:schemeClr val="accent3"/>
                </a:solidFill>
              </a:rPr>
              <a:t>(Willingham, 2009)</a:t>
            </a:r>
            <a:endParaRPr>
              <a:latin typeface="Corbel"/>
              <a:ea typeface="Corbel"/>
              <a:cs typeface="Corbel"/>
              <a:sym typeface="Corbe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96"/>
          <p:cNvSpPr txBox="1">
            <a:spLocks noGrp="1"/>
          </p:cNvSpPr>
          <p:nvPr>
            <p:ph type="body" idx="1"/>
          </p:nvPr>
        </p:nvSpPr>
        <p:spPr>
          <a:xfrm>
            <a:off x="745140" y="1400000"/>
            <a:ext cx="10871100" cy="4857600"/>
          </a:xfrm>
          <a:prstGeom prst="rect">
            <a:avLst/>
          </a:prstGeom>
          <a:noFill/>
          <a:ln>
            <a:noFill/>
          </a:ln>
        </p:spPr>
        <p:txBody>
          <a:bodyPr spcFirstLastPara="1" wrap="square" lIns="0" tIns="0" rIns="0" bIns="0" anchor="t" anchorCtr="0">
            <a:noAutofit/>
          </a:bodyPr>
          <a:lstStyle/>
          <a:p>
            <a:pPr marL="38100" lvl="0" indent="0" algn="l" rtl="0">
              <a:lnSpc>
                <a:spcPct val="90000"/>
              </a:lnSpc>
              <a:spcBef>
                <a:spcPts val="480"/>
              </a:spcBef>
              <a:spcAft>
                <a:spcPts val="0"/>
              </a:spcAft>
              <a:buSzPts val="3000"/>
              <a:buNone/>
            </a:pPr>
            <a:r>
              <a:rPr lang="en-US" sz="3000">
                <a:solidFill>
                  <a:srgbClr val="D8D8D8"/>
                </a:solidFill>
              </a:rPr>
              <a:t>1. things that create an emotional reaction will be better remembered, but emotion is not necessary for learning (and it is definitely not sufficient!)</a:t>
            </a:r>
            <a:endParaRPr/>
          </a:p>
          <a:p>
            <a:pPr marL="38100" lvl="0" indent="0" algn="l" rtl="0">
              <a:lnSpc>
                <a:spcPct val="90000"/>
              </a:lnSpc>
              <a:spcBef>
                <a:spcPts val="480"/>
              </a:spcBef>
              <a:spcAft>
                <a:spcPts val="0"/>
              </a:spcAft>
              <a:buSzPts val="3000"/>
              <a:buNone/>
            </a:pPr>
            <a:r>
              <a:rPr lang="en-US" sz="3000">
                <a:solidFill>
                  <a:srgbClr val="D8D8D8"/>
                </a:solidFill>
              </a:rPr>
              <a:t>2. if you don't pay attention to something, you can't learn it</a:t>
            </a:r>
            <a:endParaRPr sz="3000">
              <a:solidFill>
                <a:srgbClr val="D8D8D8"/>
              </a:solidFill>
            </a:endParaRPr>
          </a:p>
          <a:p>
            <a:pPr marL="38100" lvl="0" indent="0" algn="l" rtl="0">
              <a:lnSpc>
                <a:spcPct val="90000"/>
              </a:lnSpc>
              <a:spcBef>
                <a:spcPts val="0"/>
              </a:spcBef>
              <a:spcAft>
                <a:spcPts val="0"/>
              </a:spcAft>
              <a:buSzPts val="3000"/>
              <a:buNone/>
            </a:pPr>
            <a:r>
              <a:rPr lang="en-US" sz="3000">
                <a:solidFill>
                  <a:srgbClr val="D8D8D8"/>
                </a:solidFill>
              </a:rPr>
              <a:t>3. repetition helps but repetition alone is not sufficient</a:t>
            </a:r>
            <a:endParaRPr sz="3000">
              <a:solidFill>
                <a:srgbClr val="D8D8D8"/>
              </a:solidFill>
            </a:endParaRPr>
          </a:p>
          <a:p>
            <a:pPr marL="38100" lvl="0" indent="0" algn="l" rtl="0">
              <a:lnSpc>
                <a:spcPct val="90000"/>
              </a:lnSpc>
              <a:spcBef>
                <a:spcPts val="0"/>
              </a:spcBef>
              <a:spcAft>
                <a:spcPts val="0"/>
              </a:spcAft>
              <a:buSzPts val="3000"/>
              <a:buNone/>
            </a:pPr>
            <a:r>
              <a:rPr lang="en-US" sz="3000">
                <a:solidFill>
                  <a:srgbClr val="D8D8D8"/>
                </a:solidFill>
              </a:rPr>
              <a:t>4. wanting to remember something has little or no effect</a:t>
            </a:r>
            <a:endParaRPr sz="3000">
              <a:solidFill>
                <a:srgbClr val="D8D8D8"/>
              </a:solidFill>
            </a:endParaRPr>
          </a:p>
          <a:p>
            <a:pPr marL="38100" lvl="0" indent="0" algn="l" rtl="0">
              <a:lnSpc>
                <a:spcPct val="90000"/>
              </a:lnSpc>
              <a:spcBef>
                <a:spcPts val="0"/>
              </a:spcBef>
              <a:spcAft>
                <a:spcPts val="0"/>
              </a:spcAft>
              <a:buSzPts val="3000"/>
              <a:buNone/>
            </a:pPr>
            <a:r>
              <a:rPr lang="en-US" sz="3000">
                <a:solidFill>
                  <a:srgbClr val="D8D8D8"/>
                </a:solidFill>
              </a:rPr>
              <a:t>5. thinking about meaning is good for memory</a:t>
            </a:r>
            <a:endParaRPr sz="3000">
              <a:solidFill>
                <a:srgbClr val="D8D8D8"/>
              </a:solidFill>
            </a:endParaRPr>
          </a:p>
          <a:p>
            <a:pPr marL="38100" lvl="0" indent="0" algn="l" rtl="0">
              <a:lnSpc>
                <a:spcPct val="90000"/>
              </a:lnSpc>
              <a:spcBef>
                <a:spcPts val="0"/>
              </a:spcBef>
              <a:spcAft>
                <a:spcPts val="0"/>
              </a:spcAft>
              <a:buSzPts val="3000"/>
              <a:buNone/>
            </a:pPr>
            <a:r>
              <a:rPr lang="en-US" sz="3000">
                <a:solidFill>
                  <a:srgbClr val="D8D8D8"/>
                </a:solidFill>
              </a:rPr>
              <a:t>6. practice makes learning long lasting</a:t>
            </a:r>
            <a:endParaRPr sz="3000">
              <a:solidFill>
                <a:srgbClr val="D8D8D8"/>
              </a:solidFill>
            </a:endParaRPr>
          </a:p>
          <a:p>
            <a:pPr marL="38100" lvl="0" indent="0" algn="l" rtl="0">
              <a:lnSpc>
                <a:spcPct val="90000"/>
              </a:lnSpc>
              <a:spcBef>
                <a:spcPts val="0"/>
              </a:spcBef>
              <a:spcAft>
                <a:spcPts val="0"/>
              </a:spcAft>
              <a:buSzPts val="3000"/>
              <a:buNone/>
            </a:pPr>
            <a:r>
              <a:rPr lang="en-US" sz="3000"/>
              <a:t>7. spaced practice is of great benefit for memory</a:t>
            </a:r>
            <a:endParaRPr sz="3000"/>
          </a:p>
        </p:txBody>
      </p:sp>
      <p:sp>
        <p:nvSpPr>
          <p:cNvPr id="817" name="Google Shape;817;p96"/>
          <p:cNvSpPr txBox="1">
            <a:spLocks noGrp="1"/>
          </p:cNvSpPr>
          <p:nvPr>
            <p:ph type="title"/>
          </p:nvPr>
        </p:nvSpPr>
        <p:spPr>
          <a:xfrm>
            <a:off x="643515" y="619125"/>
            <a:ext cx="11074351" cy="600075"/>
          </a:xfrm>
          <a:prstGeom prst="rect">
            <a:avLst/>
          </a:prstGeom>
          <a:noFill/>
          <a:ln>
            <a:noFill/>
          </a:ln>
        </p:spPr>
        <p:txBody>
          <a:bodyPr spcFirstLastPara="1" wrap="square" lIns="0" tIns="0" rIns="0" bIns="0" anchor="t" anchorCtr="0">
            <a:normAutofit/>
          </a:bodyPr>
          <a:lstStyle/>
          <a:p>
            <a:pPr marL="0" marR="0" lvl="0" indent="0" algn="l" rtl="0">
              <a:lnSpc>
                <a:spcPct val="90000"/>
              </a:lnSpc>
              <a:spcBef>
                <a:spcPts val="0"/>
              </a:spcBef>
              <a:spcAft>
                <a:spcPts val="0"/>
              </a:spcAft>
              <a:buClr>
                <a:schemeClr val="accent1"/>
              </a:buClr>
              <a:buSzPts val="1400"/>
              <a:buFont typeface="Corbel"/>
              <a:buNone/>
            </a:pPr>
            <a:r>
              <a:rPr lang="en-US">
                <a:latin typeface="Corbel"/>
                <a:ea typeface="Corbel"/>
                <a:cs typeface="Corbel"/>
                <a:sym typeface="Corbel"/>
              </a:rPr>
              <a:t>Other factors facilitating memory and learning </a:t>
            </a:r>
            <a:r>
              <a:rPr lang="en-US">
                <a:solidFill>
                  <a:schemeClr val="accent3"/>
                </a:solidFill>
              </a:rPr>
              <a:t>(Willingham, 2009)</a:t>
            </a:r>
            <a:endParaRPr>
              <a:latin typeface="Corbel"/>
              <a:ea typeface="Corbel"/>
              <a:cs typeface="Corbel"/>
              <a:sym typeface="Corbe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71"/>
        <p:cNvGrpSpPr/>
        <p:nvPr/>
      </p:nvGrpSpPr>
      <p:grpSpPr>
        <a:xfrm>
          <a:off x="0" y="0"/>
          <a:ext cx="0" cy="0"/>
          <a:chOff x="0" y="0"/>
          <a:chExt cx="0" cy="0"/>
        </a:xfrm>
      </p:grpSpPr>
      <p:sp>
        <p:nvSpPr>
          <p:cNvPr id="172" name="Google Shape;172;p7"/>
          <p:cNvSpPr txBox="1">
            <a:spLocks noGrp="1"/>
          </p:cNvSpPr>
          <p:nvPr>
            <p:ph type="body" idx="1"/>
          </p:nvPr>
        </p:nvSpPr>
        <p:spPr>
          <a:xfrm>
            <a:off x="711200" y="1525589"/>
            <a:ext cx="10871200" cy="4351337"/>
          </a:xfrm>
          <a:prstGeom prst="rect">
            <a:avLst/>
          </a:prstGeom>
          <a:noFill/>
          <a:ln>
            <a:noFill/>
          </a:ln>
        </p:spPr>
        <p:txBody>
          <a:bodyPr spcFirstLastPara="1" wrap="square" lIns="0" tIns="0" rIns="0" bIns="0" anchor="t" anchorCtr="0">
            <a:normAutofit/>
          </a:bodyPr>
          <a:lstStyle/>
          <a:p>
            <a:pPr marL="457200" marR="0" lvl="0" indent="-381000" algn="l" rtl="0">
              <a:lnSpc>
                <a:spcPct val="90000"/>
              </a:lnSpc>
              <a:spcBef>
                <a:spcPts val="480"/>
              </a:spcBef>
              <a:spcAft>
                <a:spcPts val="0"/>
              </a:spcAft>
              <a:buClr>
                <a:schemeClr val="accent1"/>
              </a:buClr>
              <a:buSzPts val="2400"/>
              <a:buFont typeface="Corbel"/>
              <a:buChar char="•"/>
            </a:pPr>
            <a:r>
              <a:rPr lang="en-US" sz="4000"/>
              <a:t>Write your expectations:</a:t>
            </a:r>
            <a:endParaRPr/>
          </a:p>
          <a:p>
            <a:pPr marL="914400" lvl="1" indent="-355600" algn="l" rtl="0">
              <a:lnSpc>
                <a:spcPct val="90000"/>
              </a:lnSpc>
              <a:spcBef>
                <a:spcPts val="600"/>
              </a:spcBef>
              <a:spcAft>
                <a:spcPts val="0"/>
              </a:spcAft>
              <a:buSzPts val="2000"/>
              <a:buChar char="•"/>
            </a:pPr>
            <a:r>
              <a:rPr lang="en-US" sz="3600"/>
              <a:t>What do you expect to take home from this course? </a:t>
            </a:r>
            <a:endParaRPr/>
          </a:p>
        </p:txBody>
      </p:sp>
      <p:sp>
        <p:nvSpPr>
          <p:cNvPr id="173" name="Google Shape;173;p7"/>
          <p:cNvSpPr txBox="1">
            <a:spLocks noGrp="1"/>
          </p:cNvSpPr>
          <p:nvPr>
            <p:ph type="title"/>
          </p:nvPr>
        </p:nvSpPr>
        <p:spPr>
          <a:xfrm>
            <a:off x="711200" y="590550"/>
            <a:ext cx="10871200" cy="50323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1"/>
              </a:buClr>
              <a:buSzPts val="1400"/>
              <a:buFont typeface="Corbel"/>
              <a:buNone/>
            </a:pPr>
            <a:r>
              <a:rPr lang="en-US" b="1"/>
              <a:t>Challenge: Your expectations (3 min)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B56B5-659B-BB43-A806-7C8F2F386F7B}"/>
              </a:ext>
            </a:extLst>
          </p:cNvPr>
          <p:cNvSpPr>
            <a:spLocks noGrp="1"/>
          </p:cNvSpPr>
          <p:nvPr>
            <p:ph type="title"/>
          </p:nvPr>
        </p:nvSpPr>
        <p:spPr>
          <a:xfrm>
            <a:off x="245035" y="283230"/>
            <a:ext cx="10871200" cy="503238"/>
          </a:xfrm>
        </p:spPr>
        <p:txBody>
          <a:bodyPr/>
          <a:lstStyle/>
          <a:p>
            <a:r>
              <a:rPr lang="it-IT"/>
              <a:t>Schedule</a:t>
            </a:r>
          </a:p>
        </p:txBody>
      </p:sp>
      <p:sp>
        <p:nvSpPr>
          <p:cNvPr id="3" name="Text Placeholder 2">
            <a:extLst>
              <a:ext uri="{FF2B5EF4-FFF2-40B4-BE49-F238E27FC236}">
                <a16:creationId xmlns:a16="http://schemas.microsoft.com/office/drawing/2014/main" id="{6BC75FC9-72ED-D845-807F-7FAF09B8745B}"/>
              </a:ext>
            </a:extLst>
          </p:cNvPr>
          <p:cNvSpPr>
            <a:spLocks noGrp="1"/>
          </p:cNvSpPr>
          <p:nvPr>
            <p:ph type="body" idx="1"/>
          </p:nvPr>
        </p:nvSpPr>
        <p:spPr>
          <a:xfrm>
            <a:off x="143435" y="822326"/>
            <a:ext cx="11872353" cy="5883274"/>
          </a:xfrm>
        </p:spPr>
        <p:txBody>
          <a:bodyPr>
            <a:noAutofit/>
          </a:bodyPr>
          <a:lstStyle/>
          <a:p>
            <a:pPr marL="76200" indent="0">
              <a:buNone/>
            </a:pPr>
            <a:r>
              <a:rPr lang="it-IT" b="1" u="sng"/>
              <a:t>Day 1</a:t>
            </a:r>
          </a:p>
          <a:p>
            <a:pPr marL="76200" indent="0">
              <a:buNone/>
            </a:pPr>
            <a:r>
              <a:rPr lang="it-IT"/>
              <a:t>9:00 Introductions&amp;ELIXIR</a:t>
            </a:r>
          </a:p>
          <a:p>
            <a:pPr marL="76200" indent="0">
              <a:buNone/>
            </a:pPr>
            <a:r>
              <a:rPr lang="it-IT"/>
              <a:t>9:30 Morning session: </a:t>
            </a:r>
            <a:r>
              <a:rPr lang="it-IT" b="1"/>
              <a:t>Learning principles and how they apply to training and teaching</a:t>
            </a:r>
          </a:p>
          <a:p>
            <a:pPr marL="76200" indent="0">
              <a:buNone/>
            </a:pPr>
            <a:r>
              <a:rPr lang="it-IT"/>
              <a:t>12:30 </a:t>
            </a:r>
            <a:r>
              <a:rPr lang="it-IT" i="1"/>
              <a:t>Lunch break</a:t>
            </a:r>
          </a:p>
          <a:p>
            <a:pPr marL="76200" indent="0">
              <a:buNone/>
            </a:pPr>
            <a:r>
              <a:rPr lang="it-IT"/>
              <a:t>14:00 Afternoon session: </a:t>
            </a:r>
            <a:r>
              <a:rPr lang="it-IT" b="1"/>
              <a:t>Training techniques to enhance learner engagement and 				        participation</a:t>
            </a:r>
          </a:p>
          <a:p>
            <a:pPr marL="76200" indent="0">
              <a:buNone/>
            </a:pPr>
            <a:r>
              <a:rPr lang="it-IT"/>
              <a:t>17:45 Wrap up of the day</a:t>
            </a:r>
          </a:p>
          <a:p>
            <a:pPr marL="76200" indent="0">
              <a:buNone/>
            </a:pPr>
            <a:r>
              <a:rPr lang="it-IT"/>
              <a:t>18:00 </a:t>
            </a:r>
            <a:r>
              <a:rPr lang="it-IT" i="1"/>
              <a:t>End of day</a:t>
            </a:r>
          </a:p>
          <a:p>
            <a:pPr marL="76200" indent="0">
              <a:buNone/>
            </a:pPr>
            <a:br>
              <a:rPr lang="it-IT"/>
            </a:br>
            <a:r>
              <a:rPr lang="it-IT" b="1" u="sng"/>
              <a:t>Day 2</a:t>
            </a:r>
          </a:p>
          <a:p>
            <a:pPr marL="76200" indent="0">
              <a:buNone/>
            </a:pPr>
            <a:r>
              <a:rPr lang="it-IT"/>
              <a:t>9:00 Morning session: </a:t>
            </a:r>
            <a:r>
              <a:rPr lang="it-IT" b="1"/>
              <a:t>Session, course, and materials design</a:t>
            </a:r>
          </a:p>
          <a:p>
            <a:pPr marL="76200" indent="0">
              <a:buNone/>
            </a:pPr>
            <a:r>
              <a:rPr lang="it-IT"/>
              <a:t>12:30 </a:t>
            </a:r>
            <a:r>
              <a:rPr lang="it-IT" i="1"/>
              <a:t>Lunch break</a:t>
            </a:r>
          </a:p>
          <a:p>
            <a:pPr marL="76200" indent="0">
              <a:buNone/>
            </a:pPr>
            <a:r>
              <a:rPr lang="it-IT"/>
              <a:t>13:30 Afternoon session: </a:t>
            </a:r>
            <a:r>
              <a:rPr lang="it-IT" b="1"/>
              <a:t>Assessment and feedback in training</a:t>
            </a:r>
          </a:p>
          <a:p>
            <a:pPr marL="76200" indent="0">
              <a:buNone/>
            </a:pPr>
            <a:r>
              <a:rPr lang="it-IT"/>
              <a:t>15:45 Wrap up and feedback questionnaire</a:t>
            </a:r>
          </a:p>
          <a:p>
            <a:pPr marL="76200" indent="0">
              <a:buNone/>
            </a:pPr>
            <a:r>
              <a:rPr lang="it-IT"/>
              <a:t>16:00 </a:t>
            </a:r>
            <a:r>
              <a:rPr lang="it-IT" i="1"/>
              <a:t>End of course</a:t>
            </a:r>
          </a:p>
          <a:p>
            <a:pPr marL="76200" indent="0">
              <a:buNone/>
            </a:pPr>
            <a:endParaRPr lang="it-IT"/>
          </a:p>
        </p:txBody>
      </p:sp>
    </p:spTree>
    <p:extLst>
      <p:ext uri="{BB962C8B-B14F-4D97-AF65-F5344CB8AC3E}">
        <p14:creationId xmlns:p14="http://schemas.microsoft.com/office/powerpoint/2010/main" val="2920622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9"/>
          <p:cNvSpPr txBox="1">
            <a:spLocks noGrp="1"/>
          </p:cNvSpPr>
          <p:nvPr>
            <p:ph type="title"/>
          </p:nvPr>
        </p:nvSpPr>
        <p:spPr>
          <a:xfrm>
            <a:off x="682425" y="462444"/>
            <a:ext cx="10871200" cy="944296"/>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1100"/>
              <a:buFont typeface="Arial"/>
              <a:buNone/>
            </a:pPr>
            <a:r>
              <a:rPr lang="en-US">
                <a:solidFill>
                  <a:srgbClr val="7F7F7F"/>
                </a:solidFill>
              </a:rPr>
              <a:t>Session 1</a:t>
            </a:r>
            <a:br>
              <a:rPr lang="en-US">
                <a:solidFill>
                  <a:srgbClr val="7F7F7F"/>
                </a:solidFill>
              </a:rPr>
            </a:br>
            <a:r>
              <a:rPr lang="en-US" sz="2800">
                <a:solidFill>
                  <a:srgbClr val="7F7F7F"/>
                </a:solidFill>
              </a:rPr>
              <a:t>Principles of learning and how they apply to training and teaching</a:t>
            </a:r>
            <a:endParaRPr sz="2800">
              <a:solidFill>
                <a:srgbClr val="7F7F7F"/>
              </a:solidFill>
            </a:endParaRPr>
          </a:p>
          <a:p>
            <a:pPr marL="0" marR="0" lvl="0" indent="0" algn="l" rtl="0">
              <a:lnSpc>
                <a:spcPct val="90000"/>
              </a:lnSpc>
              <a:spcBef>
                <a:spcPts val="0"/>
              </a:spcBef>
              <a:spcAft>
                <a:spcPts val="0"/>
              </a:spcAft>
              <a:buClr>
                <a:schemeClr val="dk1"/>
              </a:buClr>
              <a:buSzPts val="1100"/>
              <a:buFont typeface="Arial"/>
              <a:buNone/>
            </a:pPr>
            <a:br>
              <a:rPr lang="en-US">
                <a:solidFill>
                  <a:schemeClr val="accent3"/>
                </a:solidFill>
              </a:rPr>
            </a:br>
            <a:br>
              <a:rPr lang="en-US">
                <a:solidFill>
                  <a:schemeClr val="accent3"/>
                </a:solidFill>
              </a:rPr>
            </a:br>
            <a:br>
              <a:rPr lang="en-US">
                <a:solidFill>
                  <a:schemeClr val="accent3"/>
                </a:solidFill>
              </a:rPr>
            </a:br>
            <a:endParaRPr>
              <a:solidFill>
                <a:schemeClr val="accent3"/>
              </a:solidFill>
            </a:endParaRPr>
          </a:p>
          <a:p>
            <a:pPr marL="0" marR="0" lvl="0" indent="0" algn="l" rtl="0">
              <a:lnSpc>
                <a:spcPct val="90000"/>
              </a:lnSpc>
              <a:spcBef>
                <a:spcPts val="0"/>
              </a:spcBef>
              <a:spcAft>
                <a:spcPts val="0"/>
              </a:spcAft>
              <a:buClr>
                <a:schemeClr val="accent1"/>
              </a:buClr>
              <a:buSzPts val="1400"/>
              <a:buFont typeface="Corbel"/>
              <a:buNone/>
            </a:pPr>
            <a:endParaRPr>
              <a:solidFill>
                <a:schemeClr val="accent3"/>
              </a:solidFill>
            </a:endParaRPr>
          </a:p>
        </p:txBody>
      </p:sp>
      <p:sp>
        <p:nvSpPr>
          <p:cNvPr id="186" name="Google Shape;186;p9"/>
          <p:cNvSpPr txBox="1">
            <a:spLocks noGrp="1"/>
          </p:cNvSpPr>
          <p:nvPr>
            <p:ph type="body" idx="1"/>
          </p:nvPr>
        </p:nvSpPr>
        <p:spPr>
          <a:xfrm>
            <a:off x="1285141" y="1310589"/>
            <a:ext cx="4426890" cy="1141131"/>
          </a:xfrm>
          <a:prstGeom prst="rect">
            <a:avLst/>
          </a:prstGeom>
          <a:noFill/>
          <a:ln>
            <a:noFill/>
          </a:ln>
        </p:spPr>
        <p:txBody>
          <a:bodyPr spcFirstLastPara="1" wrap="square" lIns="0" tIns="0" rIns="0" bIns="0" anchor="t" anchorCtr="0">
            <a:noAutofit/>
          </a:bodyPr>
          <a:lstStyle/>
          <a:p>
            <a:pPr marL="457200" marR="0" lvl="0" indent="-228600" algn="l" rtl="0">
              <a:lnSpc>
                <a:spcPct val="90000"/>
              </a:lnSpc>
              <a:spcBef>
                <a:spcPts val="0"/>
              </a:spcBef>
              <a:spcAft>
                <a:spcPts val="0"/>
              </a:spcAft>
              <a:buSzPts val="2400"/>
              <a:buNone/>
            </a:pPr>
            <a:endParaRPr sz="2800"/>
          </a:p>
          <a:p>
            <a:pPr marL="457200" marR="0" lvl="0" indent="-381000" algn="l" rtl="0">
              <a:lnSpc>
                <a:spcPct val="90000"/>
              </a:lnSpc>
              <a:spcBef>
                <a:spcPts val="0"/>
              </a:spcBef>
              <a:spcAft>
                <a:spcPts val="0"/>
              </a:spcAft>
              <a:buSzPts val="2400"/>
              <a:buChar char="•"/>
            </a:pPr>
            <a:r>
              <a:rPr lang="en-US" sz="2800"/>
              <a:t>How do people learn?</a:t>
            </a:r>
            <a:endParaRPr/>
          </a:p>
          <a:p>
            <a:pPr marL="457200" lvl="0" indent="-381000" algn="l" rtl="0">
              <a:lnSpc>
                <a:spcPct val="90000"/>
              </a:lnSpc>
              <a:spcBef>
                <a:spcPts val="0"/>
              </a:spcBef>
              <a:spcAft>
                <a:spcPts val="0"/>
              </a:spcAft>
              <a:buSzPts val="2400"/>
              <a:buChar char="•"/>
            </a:pPr>
            <a:r>
              <a:rPr lang="en-US" sz="2800"/>
              <a:t>How does learning work?</a:t>
            </a:r>
            <a:endParaRPr/>
          </a:p>
          <a:p>
            <a:pPr marL="457200" marR="0" lvl="0" indent="-228600" algn="l" rtl="0">
              <a:lnSpc>
                <a:spcPct val="90000"/>
              </a:lnSpc>
              <a:spcBef>
                <a:spcPts val="0"/>
              </a:spcBef>
              <a:spcAft>
                <a:spcPts val="0"/>
              </a:spcAft>
              <a:buSzPts val="2400"/>
              <a:buNone/>
            </a:pPr>
            <a:endParaRPr sz="2800"/>
          </a:p>
          <a:p>
            <a:pPr marL="457200" marR="0" lvl="0" indent="-228600" algn="l" rtl="0">
              <a:lnSpc>
                <a:spcPct val="90000"/>
              </a:lnSpc>
              <a:spcBef>
                <a:spcPts val="0"/>
              </a:spcBef>
              <a:spcAft>
                <a:spcPts val="0"/>
              </a:spcAft>
              <a:buSzPts val="2400"/>
              <a:buNone/>
            </a:pPr>
            <a:endParaRPr sz="2800"/>
          </a:p>
          <a:p>
            <a:pPr marL="457200" marR="0" lvl="0" indent="0" algn="l" rtl="0">
              <a:lnSpc>
                <a:spcPct val="90000"/>
              </a:lnSpc>
              <a:spcBef>
                <a:spcPts val="0"/>
              </a:spcBef>
              <a:spcAft>
                <a:spcPts val="0"/>
              </a:spcAft>
              <a:buSzPts val="2400"/>
              <a:buNone/>
            </a:pPr>
            <a:endParaRPr/>
          </a:p>
        </p:txBody>
      </p:sp>
      <p:pic>
        <p:nvPicPr>
          <p:cNvPr id="187" name="Google Shape;187;p9"/>
          <p:cNvPicPr preferRelativeResize="0"/>
          <p:nvPr/>
        </p:nvPicPr>
        <p:blipFill rotWithShape="1">
          <a:blip r:embed="rId3">
            <a:alphaModFix/>
          </a:blip>
          <a:srcRect/>
          <a:stretch/>
        </p:blipFill>
        <p:spPr>
          <a:xfrm>
            <a:off x="6266707" y="2878132"/>
            <a:ext cx="5715000" cy="38100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1316</TotalTime>
  <Words>2989</Words>
  <Application>Microsoft Macintosh PowerPoint</Application>
  <PresentationFormat>Widescreen</PresentationFormat>
  <Paragraphs>424</Paragraphs>
  <Slides>66</Slides>
  <Notes>64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66</vt:i4>
      </vt:variant>
    </vt:vector>
  </HeadingPairs>
  <TitlesOfParts>
    <vt:vector size="71" baseType="lpstr">
      <vt:lpstr>Times</vt:lpstr>
      <vt:lpstr>Corbel</vt:lpstr>
      <vt:lpstr>Calibri</vt:lpstr>
      <vt:lpstr>Arial</vt:lpstr>
      <vt:lpstr>Office Theme</vt:lpstr>
      <vt:lpstr> Principles of learning and how they apply to training and teaching</vt:lpstr>
      <vt:lpstr>Collaborative Document</vt:lpstr>
      <vt:lpstr>Introductions</vt:lpstr>
      <vt:lpstr>Challenge: your intro (3 min + 1 min for each of you)</vt:lpstr>
      <vt:lpstr>Introductions</vt:lpstr>
      <vt:lpstr>PowerPoint Presentation</vt:lpstr>
      <vt:lpstr>Challenge: Your expectations (3 min)</vt:lpstr>
      <vt:lpstr>Schedule</vt:lpstr>
      <vt:lpstr>Session 1 Principles of learning and how they apply to training and teaching     </vt:lpstr>
      <vt:lpstr>Resources to learn more about how learning works</vt:lpstr>
      <vt:lpstr>Challenge (3 min + 5 min) How do you go about learning something new ? How do you approach learning new things?</vt:lpstr>
      <vt:lpstr>Challenge  What is learning in your opinion/experience? (5 min)</vt:lpstr>
      <vt:lpstr> There is no universal theory of learning but evidence-based research results supporting some learning principles, which are today accepted and applied</vt:lpstr>
      <vt:lpstr>Six Strategies for effective learning (based on evidence from cognitive research)</vt:lpstr>
      <vt:lpstr>PowerPoint Presentation</vt:lpstr>
      <vt:lpstr>Challenge  How do you understand the 6 strategies for effective learning? (10 min)</vt:lpstr>
      <vt:lpstr>7 Evidence Based Learning Principles</vt:lpstr>
      <vt:lpstr>Challenge  How do you understand the 7 principles of learning? (10 min)</vt:lpstr>
      <vt:lpstr>PowerPoint Presentation</vt:lpstr>
      <vt:lpstr>PowerPoint Presentation</vt:lpstr>
      <vt:lpstr>How does learning progress?  </vt:lpstr>
      <vt:lpstr>PowerPoint Presentation</vt:lpstr>
      <vt:lpstr>We can use the Bloom's taxonomy to align instruction with learners' levels of complexity of thinking (and experience). </vt:lpstr>
      <vt:lpstr>Instruction design in five steps</vt:lpstr>
      <vt:lpstr>Learning outcomes (LOs)</vt:lpstr>
      <vt:lpstr>Learning outcomes (LOs)</vt:lpstr>
      <vt:lpstr>PowerPoint Presentation</vt:lpstr>
      <vt:lpstr>Writing Learning Outcomes using assessable verbs  </vt:lpstr>
      <vt:lpstr>PowerPoint Presentation</vt:lpstr>
      <vt:lpstr>Working memory, long term memory and learning    </vt:lpstr>
      <vt:lpstr>Working memory, long term memory and learning    </vt:lpstr>
      <vt:lpstr>Working memory, long term memory and learning    </vt:lpstr>
      <vt:lpstr>Working memory, long term memory and learning    </vt:lpstr>
      <vt:lpstr>Working memory, long term memory and learning    </vt:lpstr>
      <vt:lpstr>Working memory, long term memory and learning    </vt:lpstr>
      <vt:lpstr>Challenge: short term memory    How many words do you remember?</vt:lpstr>
      <vt:lpstr>Challenge: (Willingham, 2009): How many consecutive letters can you remember?        </vt:lpstr>
      <vt:lpstr>Challenge: (Willingham, 2009): How many consecutive letters can you remember?        </vt:lpstr>
      <vt:lpstr>Challenge: (Willingham, 2009): What about now?      </vt:lpstr>
      <vt:lpstr>Challenge: (Willingham, 2009): How many consecutive letters can you remember?        </vt:lpstr>
      <vt:lpstr>PowerPoint Presentation</vt:lpstr>
      <vt:lpstr>What can we do to make room in working memory?      </vt:lpstr>
      <vt:lpstr>What can we do to make room in working memory?      </vt:lpstr>
      <vt:lpstr>What can we do to make room in working memory?      </vt:lpstr>
      <vt:lpstr>PowerPoint Presentation</vt:lpstr>
      <vt:lpstr>How does learning progress?  </vt:lpstr>
      <vt:lpstr>The Carpentries model of skill acquisition  </vt:lpstr>
      <vt:lpstr>Mental models  </vt:lpstr>
      <vt:lpstr>(mental) model of DNA  </vt:lpstr>
      <vt:lpstr>Novice vs Competent Practitioner vs Expert  </vt:lpstr>
      <vt:lpstr>PowerPoint Presentation</vt:lpstr>
      <vt:lpstr>3 main classes of misconceptions    </vt:lpstr>
      <vt:lpstr>What can we do to make room in working memory?      </vt:lpstr>
      <vt:lpstr>Cognitive load  </vt:lpstr>
      <vt:lpstr>PowerPoint Presentation</vt:lpstr>
      <vt:lpstr>PowerPoint Presentation</vt:lpstr>
      <vt:lpstr>PowerPoint Presentation</vt:lpstr>
      <vt:lpstr>Challenge: Extraneous cognitive load (10 min)  </vt:lpstr>
      <vt:lpstr>Time to relax</vt:lpstr>
      <vt:lpstr>Other factors facilitating memory and learning (Willingham, 2009)</vt:lpstr>
      <vt:lpstr>Other factors facilitating memory and learning (Willingham, 2009)</vt:lpstr>
      <vt:lpstr>Other factors facilitating memory and learning (Willingham, 2009)</vt:lpstr>
      <vt:lpstr>Other factors facilitating memory and learning (Willingham, 2009)</vt:lpstr>
      <vt:lpstr>Other factors facilitating memory and learning (Willingham, 2009)</vt:lpstr>
      <vt:lpstr>Other factors facilitating memory and learning (Willingham, 2009)</vt:lpstr>
      <vt:lpstr>Other factors facilitating memory and learning (Willingham, 2009)</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Principles of learning and how they apply to training and teaching</dc:title>
  <dc:creator>allegra.via@gmail.com</dc:creator>
  <cp:lastModifiedBy>allegra.via@gmail.com</cp:lastModifiedBy>
  <cp:revision>32</cp:revision>
  <dcterms:created xsi:type="dcterms:W3CDTF">2019-05-30T14:23:50Z</dcterms:created>
  <dcterms:modified xsi:type="dcterms:W3CDTF">2020-02-10T07:58:39Z</dcterms:modified>
</cp:coreProperties>
</file>